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Open Sans Bold" charset="1" panose="020B0806030504020204"/>
      <p:regular r:id="rId38"/>
    </p:embeddedFont>
    <p:embeddedFont>
      <p:font typeface="Montserrat Ultra-Bold" charset="1" panose="00000900000000000000"/>
      <p:regular r:id="rId39"/>
    </p:embeddedFont>
    <p:embeddedFont>
      <p:font typeface="Aileron Ultra-Bold" charset="1" panose="00000A00000000000000"/>
      <p:regular r:id="rId40"/>
    </p:embeddedFont>
    <p:embeddedFont>
      <p:font typeface="Roboto Bold" charset="1" panose="02000000000000000000"/>
      <p:regular r:id="rId41"/>
    </p:embeddedFont>
    <p:embeddedFont>
      <p:font typeface="Open Sans" charset="1" panose="020B0606030504020204"/>
      <p:regular r:id="rId42"/>
    </p:embeddedFont>
    <p:embeddedFont>
      <p:font typeface="League Spartan" charset="1" panose="00000800000000000000"/>
      <p:regular r:id="rId43"/>
    </p:embeddedFont>
    <p:embeddedFont>
      <p:font typeface="Kollektif" charset="1" panose="020B0604020101010102"/>
      <p:regular r:id="rId44"/>
    </p:embeddedFont>
    <p:embeddedFont>
      <p:font typeface="Montserrat Bold" charset="1" panose="00000800000000000000"/>
      <p:regular r:id="rId45"/>
    </p:embeddedFont>
    <p:embeddedFont>
      <p:font typeface="Now Bold" charset="1" panose="00000800000000000000"/>
      <p:regular r:id="rId46"/>
    </p:embeddedFont>
    <p:embeddedFont>
      <p:font typeface="Arimo Bold" charset="1" panose="020B0704020202020204"/>
      <p:regular r:id="rId47"/>
    </p:embeddedFont>
    <p:embeddedFont>
      <p:font typeface="Canva Sans" charset="1" panose="020B0503030501040103"/>
      <p:regular r:id="rId48"/>
    </p:embeddedFont>
    <p:embeddedFont>
      <p:font typeface="Canva Sans Bold" charset="1" panose="020B0803030501040103"/>
      <p:regular r:id="rId49"/>
    </p:embeddedFont>
    <p:embeddedFont>
      <p:font typeface="Now" charset="1" panose="00000500000000000000"/>
      <p:regular r:id="rId50"/>
    </p:embeddedFont>
    <p:embeddedFont>
      <p:font typeface="Kollektif Bold" charset="1" panose="020B0604020101010102"/>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png" Type="http://schemas.openxmlformats.org/officeDocument/2006/relationships/image"/><Relationship Id="rId15" Target="../media/image3.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44.jpe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14" Target="../media/image47.jpe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48.jpe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40.png" Type="http://schemas.openxmlformats.org/officeDocument/2006/relationships/image"/><Relationship Id="rId15" Target="../media/image41.svg" Type="http://schemas.openxmlformats.org/officeDocument/2006/relationships/image"/><Relationship Id="rId16" Target="../media/image4.png" Type="http://schemas.openxmlformats.org/officeDocument/2006/relationships/image"/><Relationship Id="rId17" Target="../media/image5.svg" Type="http://schemas.openxmlformats.org/officeDocument/2006/relationships/image"/><Relationship Id="rId18" Target="../media/image51.jpe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52.jpe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55.jpe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56.jpe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14" Target="../media/image57.jpe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jpe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14" Target="../media/image59.jpe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14" Target="../media/image60.jpe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jpe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jpe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jpe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6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40.png" Type="http://schemas.openxmlformats.org/officeDocument/2006/relationships/image"/><Relationship Id="rId15" Target="../media/image41.svg" Type="http://schemas.openxmlformats.org/officeDocument/2006/relationships/image"/><Relationship Id="rId16" Target="../media/image4.png" Type="http://schemas.openxmlformats.org/officeDocument/2006/relationships/image"/><Relationship Id="rId17" Target="../media/image5.svg" Type="http://schemas.openxmlformats.org/officeDocument/2006/relationships/image"/><Relationship Id="rId18" Target="../media/image71.jpeg" Type="http://schemas.openxmlformats.org/officeDocument/2006/relationships/image"/><Relationship Id="rId19" Target="../media/VAGJHkl_b_g.mp4" Type="http://schemas.openxmlformats.org/officeDocument/2006/relationships/video"/><Relationship Id="rId2" Target="../media/image30.png" Type="http://schemas.openxmlformats.org/officeDocument/2006/relationships/image"/><Relationship Id="rId20" Target="../media/VAGJHkl_b_g.mp4" Type="http://schemas.microsoft.com/office/2007/relationships/media"/><Relationship Id="rId3" Target="../media/image31.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40.png" Type="http://schemas.openxmlformats.org/officeDocument/2006/relationships/image"/><Relationship Id="rId15" Target="../media/image41.svg" Type="http://schemas.openxmlformats.org/officeDocument/2006/relationships/image"/><Relationship Id="rId16" Target="../media/image4.png" Type="http://schemas.openxmlformats.org/officeDocument/2006/relationships/image"/><Relationship Id="rId17" Target="../media/image5.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76.png" Type="http://schemas.openxmlformats.org/officeDocument/2006/relationships/image"/><Relationship Id="rId13" Target="../media/image77.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2.png" Type="http://schemas.openxmlformats.org/officeDocument/2006/relationships/image"/><Relationship Id="rId17" Target="../media/image3.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72.png" Type="http://schemas.openxmlformats.org/officeDocument/2006/relationships/image"/><Relationship Id="rId20" Target="../media/image49.png" Type="http://schemas.openxmlformats.org/officeDocument/2006/relationships/image"/><Relationship Id="rId21" Target="../media/image50.svg" Type="http://schemas.openxmlformats.org/officeDocument/2006/relationships/image"/><Relationship Id="rId22" Target="../media/image40.png" Type="http://schemas.openxmlformats.org/officeDocument/2006/relationships/image"/><Relationship Id="rId23" Target="../media/image41.svg" Type="http://schemas.openxmlformats.org/officeDocument/2006/relationships/image"/><Relationship Id="rId3" Target="../media/image7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243F88"/>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718202" y="6849264"/>
            <a:ext cx="5614250" cy="363533"/>
          </a:xfrm>
          <a:prstGeom prst="rect">
            <a:avLst/>
          </a:prstGeom>
        </p:spPr>
        <p:txBody>
          <a:bodyPr anchor="t" rtlCol="false" tIns="0" lIns="0" bIns="0" rIns="0">
            <a:spAutoFit/>
          </a:bodyPr>
          <a:lstStyle/>
          <a:p>
            <a:pPr algn="just">
              <a:lnSpc>
                <a:spcPts val="3062"/>
              </a:lnSpc>
            </a:pPr>
            <a:r>
              <a:rPr lang="en-US" sz="2187">
                <a:solidFill>
                  <a:srgbClr val="243F88"/>
                </a:solidFill>
                <a:latin typeface="Open Sans Bold"/>
              </a:rPr>
              <a:t>The Egyption E-Learning University</a:t>
            </a:r>
          </a:p>
        </p:txBody>
      </p:sp>
      <p:sp>
        <p:nvSpPr>
          <p:cNvPr name="TextBox 6" id="6"/>
          <p:cNvSpPr txBox="true"/>
          <p:nvPr/>
        </p:nvSpPr>
        <p:spPr>
          <a:xfrm rot="0">
            <a:off x="11718202" y="7327447"/>
            <a:ext cx="4294109" cy="363533"/>
          </a:xfrm>
          <a:prstGeom prst="rect">
            <a:avLst/>
          </a:prstGeom>
        </p:spPr>
        <p:txBody>
          <a:bodyPr anchor="t" rtlCol="false" tIns="0" lIns="0" bIns="0" rIns="0">
            <a:spAutoFit/>
          </a:bodyPr>
          <a:lstStyle/>
          <a:p>
            <a:pPr algn="just">
              <a:lnSpc>
                <a:spcPts val="3062"/>
              </a:lnSpc>
            </a:pPr>
            <a:r>
              <a:rPr lang="en-US" sz="2187">
                <a:solidFill>
                  <a:srgbClr val="0B1320"/>
                </a:solidFill>
                <a:latin typeface="Open Sans Bold"/>
              </a:rPr>
              <a:t>Qena Center</a:t>
            </a:r>
          </a:p>
        </p:txBody>
      </p:sp>
      <p:sp>
        <p:nvSpPr>
          <p:cNvPr name="Freeform 7" id="7"/>
          <p:cNvSpPr/>
          <p:nvPr/>
        </p:nvSpPr>
        <p:spPr>
          <a:xfrm flipH="false" flipV="false" rot="0">
            <a:off x="11718202" y="1028700"/>
            <a:ext cx="5541098" cy="1698882"/>
          </a:xfrm>
          <a:custGeom>
            <a:avLst/>
            <a:gdLst/>
            <a:ahLst/>
            <a:cxnLst/>
            <a:rect r="r" b="b" t="t" l="l"/>
            <a:pathLst>
              <a:path h="1698882" w="5541098">
                <a:moveTo>
                  <a:pt x="0" y="0"/>
                </a:moveTo>
                <a:lnTo>
                  <a:pt x="5541098" y="0"/>
                </a:lnTo>
                <a:lnTo>
                  <a:pt x="5541098" y="1698882"/>
                </a:lnTo>
                <a:lnTo>
                  <a:pt x="0" y="1698882"/>
                </a:lnTo>
                <a:lnTo>
                  <a:pt x="0" y="0"/>
                </a:lnTo>
                <a:close/>
              </a:path>
            </a:pathLst>
          </a:custGeom>
          <a:blipFill>
            <a:blip r:embed="rId2"/>
            <a:stretch>
              <a:fillRect l="0" t="0" r="0" b="0"/>
            </a:stretch>
          </a:blipFill>
        </p:spPr>
      </p:sp>
      <p:grpSp>
        <p:nvGrpSpPr>
          <p:cNvPr name="Group 8" id="8"/>
          <p:cNvGrpSpPr/>
          <p:nvPr/>
        </p:nvGrpSpPr>
        <p:grpSpPr>
          <a:xfrm rot="0">
            <a:off x="17765864" y="0"/>
            <a:ext cx="4009301" cy="10287000"/>
            <a:chOff x="0" y="0"/>
            <a:chExt cx="1055948" cy="2709333"/>
          </a:xfrm>
        </p:grpSpPr>
        <p:sp>
          <p:nvSpPr>
            <p:cNvPr name="Freeform 9" id="9"/>
            <p:cNvSpPr/>
            <p:nvPr/>
          </p:nvSpPr>
          <p:spPr>
            <a:xfrm flipH="false" flipV="false" rot="0">
              <a:off x="0" y="0"/>
              <a:ext cx="1055948" cy="2709333"/>
            </a:xfrm>
            <a:custGeom>
              <a:avLst/>
              <a:gdLst/>
              <a:ahLst/>
              <a:cxnLst/>
              <a:rect r="r" b="b" t="t" l="l"/>
              <a:pathLst>
                <a:path h="2709333" w="1055948">
                  <a:moveTo>
                    <a:pt x="0" y="0"/>
                  </a:moveTo>
                  <a:lnTo>
                    <a:pt x="1055948" y="0"/>
                  </a:lnTo>
                  <a:lnTo>
                    <a:pt x="1055948" y="2709333"/>
                  </a:lnTo>
                  <a:lnTo>
                    <a:pt x="0" y="2709333"/>
                  </a:lnTo>
                  <a:close/>
                </a:path>
              </a:pathLst>
            </a:custGeom>
            <a:solidFill>
              <a:srgbClr val="0B1320"/>
            </a:solidFill>
          </p:spPr>
        </p:sp>
        <p:sp>
          <p:nvSpPr>
            <p:cNvPr name="TextBox 10" id="10"/>
            <p:cNvSpPr txBox="true"/>
            <p:nvPr/>
          </p:nvSpPr>
          <p:spPr>
            <a:xfrm>
              <a:off x="0" y="0"/>
              <a:ext cx="1055948" cy="2709333"/>
            </a:xfrm>
            <a:prstGeom prst="rect">
              <a:avLst/>
            </a:prstGeom>
          </p:spPr>
          <p:txBody>
            <a:bodyPr anchor="ctr" rtlCol="false" tIns="50800" lIns="50800" bIns="50800" rIns="50800"/>
            <a:lstStyle/>
            <a:p>
              <a:pPr algn="ctr">
                <a:lnSpc>
                  <a:spcPts val="2879"/>
                </a:lnSpc>
              </a:pPr>
            </a:p>
          </p:txBody>
        </p:sp>
      </p:grpSp>
      <p:sp>
        <p:nvSpPr>
          <p:cNvPr name="Freeform 11" id="11"/>
          <p:cNvSpPr/>
          <p:nvPr/>
        </p:nvSpPr>
        <p:spPr>
          <a:xfrm flipH="false" flipV="false" rot="-10800000">
            <a:off x="-45584" y="809080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2870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5109"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570604" y="3783330"/>
            <a:ext cx="12801290" cy="1360170"/>
          </a:xfrm>
          <a:prstGeom prst="rect">
            <a:avLst/>
          </a:prstGeom>
        </p:spPr>
        <p:txBody>
          <a:bodyPr anchor="t" rtlCol="false" tIns="0" lIns="0" bIns="0" rIns="0">
            <a:spAutoFit/>
          </a:bodyPr>
          <a:lstStyle/>
          <a:p>
            <a:pPr algn="just">
              <a:lnSpc>
                <a:spcPts val="10560"/>
              </a:lnSpc>
            </a:pPr>
            <a:r>
              <a:rPr lang="en-US" sz="9600">
                <a:solidFill>
                  <a:srgbClr val="040532"/>
                </a:solidFill>
                <a:latin typeface="Montserrat Ultra-Bold"/>
              </a:rPr>
              <a:t>EELU ACADEMYA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1296">
            <a:off x="7837232" y="527728"/>
            <a:ext cx="2615416" cy="665742"/>
          </a:xfrm>
          <a:custGeom>
            <a:avLst/>
            <a:gdLst/>
            <a:ahLst/>
            <a:cxnLst/>
            <a:rect r="r" b="b" t="t" l="l"/>
            <a:pathLst>
              <a:path h="665742" w="2615416">
                <a:moveTo>
                  <a:pt x="0" y="0"/>
                </a:moveTo>
                <a:lnTo>
                  <a:pt x="2615416" y="0"/>
                </a:lnTo>
                <a:lnTo>
                  <a:pt x="2615416" y="665742"/>
                </a:lnTo>
                <a:lnTo>
                  <a:pt x="0" y="665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199044" y="-286565"/>
            <a:ext cx="1729834" cy="1098445"/>
          </a:xfrm>
          <a:custGeom>
            <a:avLst/>
            <a:gdLst/>
            <a:ahLst/>
            <a:cxnLst/>
            <a:rect r="r" b="b" t="t" l="l"/>
            <a:pathLst>
              <a:path h="1098445" w="1729834">
                <a:moveTo>
                  <a:pt x="0" y="0"/>
                </a:moveTo>
                <a:lnTo>
                  <a:pt x="1729835" y="0"/>
                </a:lnTo>
                <a:lnTo>
                  <a:pt x="1729835" y="1098445"/>
                </a:lnTo>
                <a:lnTo>
                  <a:pt x="0" y="1098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613184" y="1577"/>
            <a:ext cx="5212961" cy="598362"/>
          </a:xfrm>
          <a:prstGeom prst="rect">
            <a:avLst/>
          </a:prstGeom>
        </p:spPr>
        <p:txBody>
          <a:bodyPr anchor="t" rtlCol="false" tIns="0" lIns="0" bIns="0" rIns="0">
            <a:spAutoFit/>
          </a:bodyPr>
          <a:lstStyle/>
          <a:p>
            <a:pPr algn="ctr">
              <a:lnSpc>
                <a:spcPts val="3652"/>
              </a:lnSpc>
            </a:pPr>
            <a:r>
              <a:rPr lang="en-US" sz="4454">
                <a:solidFill>
                  <a:srgbClr val="EA6F0D"/>
                </a:solidFill>
                <a:latin typeface="Kollektif"/>
              </a:rPr>
              <a:t>System Description</a:t>
            </a:r>
          </a:p>
        </p:txBody>
      </p:sp>
      <p:sp>
        <p:nvSpPr>
          <p:cNvPr name="Freeform 5" id="5"/>
          <p:cNvSpPr/>
          <p:nvPr/>
        </p:nvSpPr>
        <p:spPr>
          <a:xfrm flipH="false" flipV="false" rot="5400000">
            <a:off x="11360111" y="-286565"/>
            <a:ext cx="1729834" cy="1098445"/>
          </a:xfrm>
          <a:custGeom>
            <a:avLst/>
            <a:gdLst/>
            <a:ahLst/>
            <a:cxnLst/>
            <a:rect r="r" b="b" t="t" l="l"/>
            <a:pathLst>
              <a:path h="1098445" w="1729834">
                <a:moveTo>
                  <a:pt x="0" y="0"/>
                </a:moveTo>
                <a:lnTo>
                  <a:pt x="1729834" y="0"/>
                </a:lnTo>
                <a:lnTo>
                  <a:pt x="1729834" y="1098445"/>
                </a:lnTo>
                <a:lnTo>
                  <a:pt x="0" y="1098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589191" y="1217159"/>
            <a:ext cx="7219835" cy="400894"/>
          </a:xfrm>
          <a:prstGeom prst="rect">
            <a:avLst/>
          </a:prstGeom>
        </p:spPr>
        <p:txBody>
          <a:bodyPr anchor="t" rtlCol="false" tIns="0" lIns="0" bIns="0" rIns="0">
            <a:spAutoFit/>
          </a:bodyPr>
          <a:lstStyle/>
          <a:p>
            <a:pPr algn="ctr">
              <a:lnSpc>
                <a:spcPts val="2888"/>
              </a:lnSpc>
            </a:pPr>
            <a:r>
              <a:rPr lang="en-US" sz="3522">
                <a:solidFill>
                  <a:srgbClr val="060731"/>
                </a:solidFill>
                <a:latin typeface="Montserrat Bold"/>
              </a:rPr>
              <a:t>First by Requirements</a:t>
            </a:r>
          </a:p>
        </p:txBody>
      </p:sp>
      <p:sp>
        <p:nvSpPr>
          <p:cNvPr name="TextBox 7" id="7"/>
          <p:cNvSpPr txBox="true"/>
          <p:nvPr/>
        </p:nvSpPr>
        <p:spPr>
          <a:xfrm rot="0">
            <a:off x="2194926" y="1525239"/>
            <a:ext cx="14820745" cy="525108"/>
          </a:xfrm>
          <a:prstGeom prst="rect">
            <a:avLst/>
          </a:prstGeom>
        </p:spPr>
        <p:txBody>
          <a:bodyPr anchor="t" rtlCol="false" tIns="0" lIns="0" bIns="0" rIns="0">
            <a:spAutoFit/>
          </a:bodyPr>
          <a:lstStyle/>
          <a:p>
            <a:pPr algn="ctr">
              <a:lnSpc>
                <a:spcPts val="4490"/>
              </a:lnSpc>
            </a:pPr>
            <a:r>
              <a:rPr lang="en-US" sz="2788">
                <a:solidFill>
                  <a:srgbClr val="248ECE"/>
                </a:solidFill>
                <a:latin typeface="Canva Sans"/>
              </a:rPr>
              <a:t>Describe the essential characteristics of the system that will meet </a:t>
            </a:r>
            <a:r>
              <a:rPr lang="en-US" sz="2788">
                <a:solidFill>
                  <a:srgbClr val="248ECE"/>
                </a:solidFill>
                <a:latin typeface="Canva Sans"/>
              </a:rPr>
              <a:t>Those needs</a:t>
            </a:r>
          </a:p>
        </p:txBody>
      </p:sp>
      <p:sp>
        <p:nvSpPr>
          <p:cNvPr name="TextBox 8" id="8"/>
          <p:cNvSpPr txBox="true"/>
          <p:nvPr/>
        </p:nvSpPr>
        <p:spPr>
          <a:xfrm rot="0">
            <a:off x="6095173" y="2278947"/>
            <a:ext cx="6097655" cy="539149"/>
          </a:xfrm>
          <a:prstGeom prst="rect">
            <a:avLst/>
          </a:prstGeom>
        </p:spPr>
        <p:txBody>
          <a:bodyPr anchor="t" rtlCol="false" tIns="0" lIns="0" bIns="0" rIns="0">
            <a:spAutoFit/>
          </a:bodyPr>
          <a:lstStyle/>
          <a:p>
            <a:pPr algn="ctr">
              <a:lnSpc>
                <a:spcPts val="4408"/>
              </a:lnSpc>
              <a:spcBef>
                <a:spcPct val="0"/>
              </a:spcBef>
            </a:pPr>
            <a:r>
              <a:rPr lang="en-US" sz="3148">
                <a:solidFill>
                  <a:srgbClr val="000000"/>
                </a:solidFill>
                <a:latin typeface="Canva Sans Bold"/>
              </a:rPr>
              <a:t>Functional Requirements</a:t>
            </a:r>
          </a:p>
        </p:txBody>
      </p:sp>
      <p:sp>
        <p:nvSpPr>
          <p:cNvPr name="TextBox 9" id="9"/>
          <p:cNvSpPr txBox="true"/>
          <p:nvPr/>
        </p:nvSpPr>
        <p:spPr>
          <a:xfrm rot="0">
            <a:off x="1028700" y="3037170"/>
            <a:ext cx="14067421"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 1-</a:t>
            </a:r>
            <a:r>
              <a:rPr lang="en-US" sz="2799">
                <a:solidFill>
                  <a:srgbClr val="000000"/>
                </a:solidFill>
                <a:latin typeface="Now"/>
              </a:rPr>
              <a:t> Student shall register to see the courses available in the Academya. </a:t>
            </a:r>
          </a:p>
        </p:txBody>
      </p:sp>
      <p:sp>
        <p:nvSpPr>
          <p:cNvPr name="TextBox 10" id="10"/>
          <p:cNvSpPr txBox="true"/>
          <p:nvPr/>
        </p:nvSpPr>
        <p:spPr>
          <a:xfrm rot="0">
            <a:off x="1028700" y="3682965"/>
            <a:ext cx="16230600" cy="1017270"/>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2- Student shall take the three adaptable ways of the material to pass the course and get the certification.</a:t>
            </a:r>
          </a:p>
        </p:txBody>
      </p:sp>
      <p:sp>
        <p:nvSpPr>
          <p:cNvPr name="TextBox 11" id="11"/>
          <p:cNvSpPr txBox="true"/>
          <p:nvPr/>
        </p:nvSpPr>
        <p:spPr>
          <a:xfrm rot="0">
            <a:off x="1029195" y="4857081"/>
            <a:ext cx="16230105" cy="1017270"/>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3-</a:t>
            </a:r>
            <a:r>
              <a:rPr lang="en-US" sz="2799">
                <a:solidFill>
                  <a:srgbClr val="000000"/>
                </a:solidFill>
                <a:latin typeface="Now"/>
              </a:rPr>
              <a:t> Student shall take different level of the same course if he did not pass the needed Assessments of the quiz .</a:t>
            </a:r>
          </a:p>
        </p:txBody>
      </p:sp>
      <p:sp>
        <p:nvSpPr>
          <p:cNvPr name="TextBox 12" id="12"/>
          <p:cNvSpPr txBox="true"/>
          <p:nvPr/>
        </p:nvSpPr>
        <p:spPr>
          <a:xfrm rot="0">
            <a:off x="1029195" y="6026751"/>
            <a:ext cx="16950505"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4- Student shall answer all the questions in the quiz so that he can see the review of the quiz.</a:t>
            </a:r>
          </a:p>
        </p:txBody>
      </p:sp>
      <p:sp>
        <p:nvSpPr>
          <p:cNvPr name="TextBox 13" id="13"/>
          <p:cNvSpPr txBox="true"/>
          <p:nvPr/>
        </p:nvSpPr>
        <p:spPr>
          <a:xfrm rot="0">
            <a:off x="1029195" y="6815421"/>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a:rPr>
              <a:t>5- Instructor shall follow the tips to start his new course.</a:t>
            </a:r>
          </a:p>
        </p:txBody>
      </p:sp>
      <p:sp>
        <p:nvSpPr>
          <p:cNvPr name="TextBox 14" id="14"/>
          <p:cNvSpPr txBox="true"/>
          <p:nvPr/>
        </p:nvSpPr>
        <p:spPr>
          <a:xfrm rot="0">
            <a:off x="1028700" y="7594566"/>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6- Instructor shall fill all the information in the form to start publishing for his course.</a:t>
            </a:r>
          </a:p>
        </p:txBody>
      </p:sp>
      <p:sp>
        <p:nvSpPr>
          <p:cNvPr name="Freeform 15" id="15"/>
          <p:cNvSpPr/>
          <p:nvPr/>
        </p:nvSpPr>
        <p:spPr>
          <a:xfrm flipH="true" flipV="true" rot="5400000">
            <a:off x="0"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true" rot="-10800000">
            <a:off x="0" y="10838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true" flipV="true" rot="-5400000">
            <a:off x="17204191" y="927083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true" flipV="true" rot="0">
            <a:off x="17204191" y="8187021"/>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1083809" y="8211786"/>
            <a:ext cx="172593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7- Instructor shall fill all the information in the form to start publishing for his lesson.</a:t>
            </a:r>
          </a:p>
        </p:txBody>
      </p:sp>
      <p:sp>
        <p:nvSpPr>
          <p:cNvPr name="TextBox 20" id="20"/>
          <p:cNvSpPr txBox="true"/>
          <p:nvPr/>
        </p:nvSpPr>
        <p:spPr>
          <a:xfrm rot="0">
            <a:off x="1083809" y="8857581"/>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a:rPr>
              <a:t>8- Instructor shall choose image for his course.</a:t>
            </a:r>
          </a:p>
        </p:txBody>
      </p:sp>
      <p:sp>
        <p:nvSpPr>
          <p:cNvPr name="TextBox 21" id="21"/>
          <p:cNvSpPr txBox="true"/>
          <p:nvPr/>
        </p:nvSpPr>
        <p:spPr>
          <a:xfrm rot="0">
            <a:off x="1083809" y="9636726"/>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9- Instructor shall fill all his information to be shown in his profile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1296">
            <a:off x="7753972" y="567700"/>
            <a:ext cx="2781002" cy="707891"/>
          </a:xfrm>
          <a:custGeom>
            <a:avLst/>
            <a:gdLst/>
            <a:ahLst/>
            <a:cxnLst/>
            <a:rect r="r" b="b" t="t" l="l"/>
            <a:pathLst>
              <a:path h="707891" w="2781002">
                <a:moveTo>
                  <a:pt x="0" y="0"/>
                </a:moveTo>
                <a:lnTo>
                  <a:pt x="2781002" y="0"/>
                </a:lnTo>
                <a:lnTo>
                  <a:pt x="2781002" y="707891"/>
                </a:lnTo>
                <a:lnTo>
                  <a:pt x="0" y="707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8757" y="-298147"/>
            <a:ext cx="1839353" cy="1167989"/>
          </a:xfrm>
          <a:custGeom>
            <a:avLst/>
            <a:gdLst/>
            <a:ahLst/>
            <a:cxnLst/>
            <a:rect r="r" b="b" t="t" l="l"/>
            <a:pathLst>
              <a:path h="1167989" w="1839353">
                <a:moveTo>
                  <a:pt x="0" y="0"/>
                </a:moveTo>
                <a:lnTo>
                  <a:pt x="1839353" y="0"/>
                </a:lnTo>
                <a:lnTo>
                  <a:pt x="1839353" y="1167989"/>
                </a:lnTo>
                <a:lnTo>
                  <a:pt x="0" y="11679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52428" y="12938"/>
            <a:ext cx="5384090" cy="631544"/>
          </a:xfrm>
          <a:prstGeom prst="rect">
            <a:avLst/>
          </a:prstGeom>
        </p:spPr>
        <p:txBody>
          <a:bodyPr anchor="t" rtlCol="false" tIns="0" lIns="0" bIns="0" rIns="0">
            <a:spAutoFit/>
          </a:bodyPr>
          <a:lstStyle/>
          <a:p>
            <a:pPr algn="ctr">
              <a:lnSpc>
                <a:spcPts val="3883"/>
              </a:lnSpc>
            </a:pPr>
            <a:r>
              <a:rPr lang="en-US" sz="4736">
                <a:solidFill>
                  <a:srgbClr val="EA6F0D"/>
                </a:solidFill>
                <a:latin typeface="Kollektif"/>
              </a:rPr>
              <a:t>System Description</a:t>
            </a:r>
          </a:p>
        </p:txBody>
      </p:sp>
      <p:sp>
        <p:nvSpPr>
          <p:cNvPr name="Freeform 5" id="5"/>
          <p:cNvSpPr/>
          <p:nvPr/>
        </p:nvSpPr>
        <p:spPr>
          <a:xfrm flipH="false" flipV="false" rot="5400000">
            <a:off x="11499890" y="-298147"/>
            <a:ext cx="1839353" cy="1167989"/>
          </a:xfrm>
          <a:custGeom>
            <a:avLst/>
            <a:gdLst/>
            <a:ahLst/>
            <a:cxnLst/>
            <a:rect r="r" b="b" t="t" l="l"/>
            <a:pathLst>
              <a:path h="1167989" w="1839353">
                <a:moveTo>
                  <a:pt x="0" y="0"/>
                </a:moveTo>
                <a:lnTo>
                  <a:pt x="1839353" y="0"/>
                </a:lnTo>
                <a:lnTo>
                  <a:pt x="1839353" y="1167989"/>
                </a:lnTo>
                <a:lnTo>
                  <a:pt x="0" y="11679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305533" y="1416284"/>
            <a:ext cx="7676934" cy="425193"/>
          </a:xfrm>
          <a:prstGeom prst="rect">
            <a:avLst/>
          </a:prstGeom>
        </p:spPr>
        <p:txBody>
          <a:bodyPr anchor="t" rtlCol="false" tIns="0" lIns="0" bIns="0" rIns="0">
            <a:spAutoFit/>
          </a:bodyPr>
          <a:lstStyle/>
          <a:p>
            <a:pPr algn="ctr">
              <a:lnSpc>
                <a:spcPts val="3071"/>
              </a:lnSpc>
            </a:pPr>
            <a:r>
              <a:rPr lang="en-US" sz="3745">
                <a:solidFill>
                  <a:srgbClr val="060731"/>
                </a:solidFill>
                <a:latin typeface="Montserrat Bold"/>
              </a:rPr>
              <a:t>First by Requirements</a:t>
            </a:r>
          </a:p>
        </p:txBody>
      </p:sp>
      <p:sp>
        <p:nvSpPr>
          <p:cNvPr name="TextBox 7" id="7"/>
          <p:cNvSpPr txBox="true"/>
          <p:nvPr/>
        </p:nvSpPr>
        <p:spPr>
          <a:xfrm rot="0">
            <a:off x="1754444" y="1790957"/>
            <a:ext cx="15177646" cy="561244"/>
          </a:xfrm>
          <a:prstGeom prst="rect">
            <a:avLst/>
          </a:prstGeom>
        </p:spPr>
        <p:txBody>
          <a:bodyPr anchor="t" rtlCol="false" tIns="0" lIns="0" bIns="0" rIns="0">
            <a:spAutoFit/>
          </a:bodyPr>
          <a:lstStyle/>
          <a:p>
            <a:pPr algn="ctr">
              <a:lnSpc>
                <a:spcPts val="4774"/>
              </a:lnSpc>
            </a:pPr>
            <a:r>
              <a:rPr lang="en-US" sz="2965">
                <a:solidFill>
                  <a:srgbClr val="248ECE"/>
                </a:solidFill>
                <a:latin typeface="Canva Sans"/>
              </a:rPr>
              <a:t>Describe the essential characteristics of the system that will meet </a:t>
            </a:r>
            <a:r>
              <a:rPr lang="en-US" sz="2965">
                <a:solidFill>
                  <a:srgbClr val="248ECE"/>
                </a:solidFill>
                <a:latin typeface="Canva Sans"/>
              </a:rPr>
              <a:t>Those needs</a:t>
            </a:r>
          </a:p>
        </p:txBody>
      </p:sp>
      <p:sp>
        <p:nvSpPr>
          <p:cNvPr name="TextBox 8" id="8"/>
          <p:cNvSpPr txBox="true"/>
          <p:nvPr/>
        </p:nvSpPr>
        <p:spPr>
          <a:xfrm rot="0">
            <a:off x="5799075" y="2434830"/>
            <a:ext cx="7177140" cy="631026"/>
          </a:xfrm>
          <a:prstGeom prst="rect">
            <a:avLst/>
          </a:prstGeom>
        </p:spPr>
        <p:txBody>
          <a:bodyPr anchor="t" rtlCol="false" tIns="0" lIns="0" bIns="0" rIns="0">
            <a:spAutoFit/>
          </a:bodyPr>
          <a:lstStyle/>
          <a:p>
            <a:pPr algn="ctr">
              <a:lnSpc>
                <a:spcPts val="4687"/>
              </a:lnSpc>
              <a:spcBef>
                <a:spcPct val="0"/>
              </a:spcBef>
            </a:pPr>
            <a:r>
              <a:rPr lang="en-US" sz="3348">
                <a:solidFill>
                  <a:srgbClr val="000000"/>
                </a:solidFill>
                <a:latin typeface="Kollektif"/>
              </a:rPr>
              <a:t>Non - Functional Requirements</a:t>
            </a:r>
          </a:p>
        </p:txBody>
      </p:sp>
      <p:sp>
        <p:nvSpPr>
          <p:cNvPr name="TextBox 9" id="9"/>
          <p:cNvSpPr txBox="true"/>
          <p:nvPr/>
        </p:nvSpPr>
        <p:spPr>
          <a:xfrm rot="0">
            <a:off x="757995" y="3180156"/>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1- Student shall enroll his name and e-mail so that he can answer the quiz questio</a:t>
            </a:r>
          </a:p>
        </p:txBody>
      </p:sp>
      <p:sp>
        <p:nvSpPr>
          <p:cNvPr name="TextBox 10" id="10"/>
          <p:cNvSpPr txBox="true"/>
          <p:nvPr/>
        </p:nvSpPr>
        <p:spPr>
          <a:xfrm rot="0">
            <a:off x="757995" y="3959301"/>
            <a:ext cx="15348694"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a:rPr>
              <a:t>2 - The student shall finish the material course so that the quiz could be opened.</a:t>
            </a:r>
          </a:p>
        </p:txBody>
      </p:sp>
      <p:sp>
        <p:nvSpPr>
          <p:cNvPr name="Freeform 11" id="11"/>
          <p:cNvSpPr/>
          <p:nvPr/>
        </p:nvSpPr>
        <p:spPr>
          <a:xfrm flipH="true" flipV="true" rot="5400000">
            <a:off x="0"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true" rot="-10800000">
            <a:off x="0" y="10838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true" rot="-5400000">
            <a:off x="17381883" y="9448522"/>
            <a:ext cx="906117" cy="906117"/>
          </a:xfrm>
          <a:custGeom>
            <a:avLst/>
            <a:gdLst/>
            <a:ahLst/>
            <a:cxnLst/>
            <a:rect r="r" b="b" t="t" l="l"/>
            <a:pathLst>
              <a:path h="906117" w="906117">
                <a:moveTo>
                  <a:pt x="906117" y="906117"/>
                </a:moveTo>
                <a:lnTo>
                  <a:pt x="0" y="906117"/>
                </a:lnTo>
                <a:lnTo>
                  <a:pt x="0" y="0"/>
                </a:lnTo>
                <a:lnTo>
                  <a:pt x="906117" y="0"/>
                </a:lnTo>
                <a:lnTo>
                  <a:pt x="906117" y="906117"/>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true" flipV="true" rot="0">
            <a:off x="17381883" y="8542406"/>
            <a:ext cx="906117" cy="906117"/>
          </a:xfrm>
          <a:custGeom>
            <a:avLst/>
            <a:gdLst/>
            <a:ahLst/>
            <a:cxnLst/>
            <a:rect r="r" b="b" t="t" l="l"/>
            <a:pathLst>
              <a:path h="906117" w="906117">
                <a:moveTo>
                  <a:pt x="906117" y="906116"/>
                </a:moveTo>
                <a:lnTo>
                  <a:pt x="0" y="906116"/>
                </a:lnTo>
                <a:lnTo>
                  <a:pt x="0" y="0"/>
                </a:lnTo>
                <a:lnTo>
                  <a:pt x="906117" y="0"/>
                </a:lnTo>
                <a:lnTo>
                  <a:pt x="906117" y="906116"/>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757995" y="4738446"/>
            <a:ext cx="172593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3- Student shall choose from levels(easy-normal-difficult) to start taking the course.</a:t>
            </a:r>
          </a:p>
        </p:txBody>
      </p:sp>
      <p:sp>
        <p:nvSpPr>
          <p:cNvPr name="TextBox 16" id="16"/>
          <p:cNvSpPr txBox="true"/>
          <p:nvPr/>
        </p:nvSpPr>
        <p:spPr>
          <a:xfrm rot="0">
            <a:off x="757995" y="5431866"/>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a:rPr>
              <a:t>4- Student shall submit his answers in the quiz so that he can see the review of the quiz.</a:t>
            </a:r>
          </a:p>
        </p:txBody>
      </p:sp>
      <p:sp>
        <p:nvSpPr>
          <p:cNvPr name="TextBox 17" id="17"/>
          <p:cNvSpPr txBox="true"/>
          <p:nvPr/>
        </p:nvSpPr>
        <p:spPr>
          <a:xfrm rot="0">
            <a:off x="758490" y="6125287"/>
            <a:ext cx="16230600" cy="1017270"/>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5- The student shall pass the needed Assessments of the quiz so that he can take upcoming material courses.</a:t>
            </a:r>
          </a:p>
        </p:txBody>
      </p:sp>
      <p:sp>
        <p:nvSpPr>
          <p:cNvPr name="TextBox 18" id="18"/>
          <p:cNvSpPr txBox="true"/>
          <p:nvPr/>
        </p:nvSpPr>
        <p:spPr>
          <a:xfrm rot="0">
            <a:off x="758490" y="7342582"/>
            <a:ext cx="16950505" cy="1017270"/>
          </a:xfrm>
          <a:prstGeom prst="rect">
            <a:avLst/>
          </a:prstGeom>
        </p:spPr>
        <p:txBody>
          <a:bodyPr anchor="t" rtlCol="false" tIns="0" lIns="0" bIns="0" rIns="0">
            <a:spAutoFit/>
          </a:bodyPr>
          <a:lstStyle/>
          <a:p>
            <a:pPr algn="l">
              <a:lnSpc>
                <a:spcPts val="4199"/>
              </a:lnSpc>
            </a:pPr>
            <a:r>
              <a:rPr lang="en-US" sz="2799">
                <a:solidFill>
                  <a:srgbClr val="000000"/>
                </a:solidFill>
                <a:latin typeface="Now"/>
              </a:rPr>
              <a:t>6- The student shall enroll in the paid courses so that he can join the chat room and take the course.</a:t>
            </a:r>
          </a:p>
        </p:txBody>
      </p:sp>
      <p:sp>
        <p:nvSpPr>
          <p:cNvPr name="TextBox 19" id="19"/>
          <p:cNvSpPr txBox="true"/>
          <p:nvPr/>
        </p:nvSpPr>
        <p:spPr>
          <a:xfrm rot="0">
            <a:off x="758490" y="8466206"/>
            <a:ext cx="16716901"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7- The student shall pass all the needed Assessments after every quiz to get the certification.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1296">
            <a:off x="7690873" y="1451063"/>
            <a:ext cx="2907243" cy="740026"/>
          </a:xfrm>
          <a:custGeom>
            <a:avLst/>
            <a:gdLst/>
            <a:ahLst/>
            <a:cxnLst/>
            <a:rect r="r" b="b" t="t" l="l"/>
            <a:pathLst>
              <a:path h="740026" w="2907243">
                <a:moveTo>
                  <a:pt x="0" y="0"/>
                </a:moveTo>
                <a:lnTo>
                  <a:pt x="2907243" y="0"/>
                </a:lnTo>
                <a:lnTo>
                  <a:pt x="2907243" y="740026"/>
                </a:lnTo>
                <a:lnTo>
                  <a:pt x="0" y="740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758318" y="545912"/>
            <a:ext cx="1922849" cy="1221009"/>
          </a:xfrm>
          <a:custGeom>
            <a:avLst/>
            <a:gdLst/>
            <a:ahLst/>
            <a:cxnLst/>
            <a:rect r="r" b="b" t="t" l="l"/>
            <a:pathLst>
              <a:path h="1221009" w="1922849">
                <a:moveTo>
                  <a:pt x="0" y="0"/>
                </a:moveTo>
                <a:lnTo>
                  <a:pt x="1922848" y="0"/>
                </a:lnTo>
                <a:lnTo>
                  <a:pt x="1922848" y="1221009"/>
                </a:lnTo>
                <a:lnTo>
                  <a:pt x="0" y="1221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330246" y="867227"/>
            <a:ext cx="5628496" cy="664104"/>
          </a:xfrm>
          <a:prstGeom prst="rect">
            <a:avLst/>
          </a:prstGeom>
        </p:spPr>
        <p:txBody>
          <a:bodyPr anchor="t" rtlCol="false" tIns="0" lIns="0" bIns="0" rIns="0">
            <a:spAutoFit/>
          </a:bodyPr>
          <a:lstStyle/>
          <a:p>
            <a:pPr algn="ctr">
              <a:lnSpc>
                <a:spcPts val="4059"/>
              </a:lnSpc>
            </a:pPr>
            <a:r>
              <a:rPr lang="en-US" sz="4951">
                <a:solidFill>
                  <a:srgbClr val="EA6F0D"/>
                </a:solidFill>
                <a:latin typeface="Kollektif"/>
              </a:rPr>
              <a:t>System Description</a:t>
            </a:r>
          </a:p>
        </p:txBody>
      </p:sp>
      <p:sp>
        <p:nvSpPr>
          <p:cNvPr name="Freeform 5" id="5"/>
          <p:cNvSpPr/>
          <p:nvPr/>
        </p:nvSpPr>
        <p:spPr>
          <a:xfrm flipH="false" flipV="false" rot="5400000">
            <a:off x="11606834" y="545912"/>
            <a:ext cx="1922849" cy="1221009"/>
          </a:xfrm>
          <a:custGeom>
            <a:avLst/>
            <a:gdLst/>
            <a:ahLst/>
            <a:cxnLst/>
            <a:rect r="r" b="b" t="t" l="l"/>
            <a:pathLst>
              <a:path h="1221009" w="1922849">
                <a:moveTo>
                  <a:pt x="0" y="0"/>
                </a:moveTo>
                <a:lnTo>
                  <a:pt x="1922848" y="0"/>
                </a:lnTo>
                <a:lnTo>
                  <a:pt x="1922848" y="1221009"/>
                </a:lnTo>
                <a:lnTo>
                  <a:pt x="0" y="1221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131289" y="2322158"/>
            <a:ext cx="8025422" cy="460505"/>
          </a:xfrm>
          <a:prstGeom prst="rect">
            <a:avLst/>
          </a:prstGeom>
        </p:spPr>
        <p:txBody>
          <a:bodyPr anchor="t" rtlCol="false" tIns="0" lIns="0" bIns="0" rIns="0">
            <a:spAutoFit/>
          </a:bodyPr>
          <a:lstStyle/>
          <a:p>
            <a:pPr algn="ctr">
              <a:lnSpc>
                <a:spcPts val="3210"/>
              </a:lnSpc>
            </a:pPr>
            <a:r>
              <a:rPr lang="en-US" sz="3915">
                <a:solidFill>
                  <a:srgbClr val="060731"/>
                </a:solidFill>
                <a:latin typeface="Montserrat Bold"/>
              </a:rPr>
              <a:t>First by Requirements</a:t>
            </a:r>
          </a:p>
        </p:txBody>
      </p:sp>
      <p:sp>
        <p:nvSpPr>
          <p:cNvPr name="TextBox 7" id="7"/>
          <p:cNvSpPr txBox="true"/>
          <p:nvPr/>
        </p:nvSpPr>
        <p:spPr>
          <a:xfrm rot="0">
            <a:off x="1419001" y="2849047"/>
            <a:ext cx="16047798" cy="572008"/>
          </a:xfrm>
          <a:prstGeom prst="rect">
            <a:avLst/>
          </a:prstGeom>
        </p:spPr>
        <p:txBody>
          <a:bodyPr anchor="t" rtlCol="false" tIns="0" lIns="0" bIns="0" rIns="0">
            <a:spAutoFit/>
          </a:bodyPr>
          <a:lstStyle/>
          <a:p>
            <a:pPr algn="ctr">
              <a:lnSpc>
                <a:spcPts val="4990"/>
              </a:lnSpc>
            </a:pPr>
            <a:r>
              <a:rPr lang="en-US" sz="3099">
                <a:solidFill>
                  <a:srgbClr val="248ECE"/>
                </a:solidFill>
                <a:latin typeface="Canva Sans"/>
              </a:rPr>
              <a:t>Describe the essential characteristics of the system that will meet </a:t>
            </a:r>
            <a:r>
              <a:rPr lang="en-US" sz="3099">
                <a:solidFill>
                  <a:srgbClr val="248ECE"/>
                </a:solidFill>
                <a:latin typeface="Canva Sans"/>
              </a:rPr>
              <a:t>Those needs</a:t>
            </a:r>
          </a:p>
        </p:txBody>
      </p:sp>
      <p:sp>
        <p:nvSpPr>
          <p:cNvPr name="TextBox 8" id="8"/>
          <p:cNvSpPr txBox="true"/>
          <p:nvPr/>
        </p:nvSpPr>
        <p:spPr>
          <a:xfrm rot="0">
            <a:off x="5587695" y="3449339"/>
            <a:ext cx="7832516" cy="6731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Kollektif Bold"/>
              </a:rPr>
              <a:t>Non - Functional Requirements</a:t>
            </a:r>
          </a:p>
        </p:txBody>
      </p:sp>
      <p:sp>
        <p:nvSpPr>
          <p:cNvPr name="TextBox 9" id="9"/>
          <p:cNvSpPr txBox="true"/>
          <p:nvPr/>
        </p:nvSpPr>
        <p:spPr>
          <a:xfrm rot="0">
            <a:off x="1028700" y="4321883"/>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a:rPr>
              <a:t>8- Instructor shall fill all his information to be shown in his profile .</a:t>
            </a:r>
          </a:p>
        </p:txBody>
      </p:sp>
      <p:sp>
        <p:nvSpPr>
          <p:cNvPr name="TextBox 10" id="10"/>
          <p:cNvSpPr txBox="true"/>
          <p:nvPr/>
        </p:nvSpPr>
        <p:spPr>
          <a:xfrm rot="0">
            <a:off x="1028700" y="4971840"/>
            <a:ext cx="17259300" cy="493395"/>
          </a:xfrm>
          <a:prstGeom prst="rect">
            <a:avLst/>
          </a:prstGeom>
        </p:spPr>
        <p:txBody>
          <a:bodyPr anchor="t" rtlCol="false" tIns="0" lIns="0" bIns="0" rIns="0">
            <a:spAutoFit/>
          </a:bodyPr>
          <a:lstStyle/>
          <a:p>
            <a:pPr algn="just">
              <a:lnSpc>
                <a:spcPts val="4199"/>
              </a:lnSpc>
            </a:pPr>
            <a:r>
              <a:rPr lang="en-US" sz="2799">
                <a:solidFill>
                  <a:srgbClr val="000000"/>
                </a:solidFill>
                <a:latin typeface="Now Bold"/>
              </a:rPr>
              <a:t>9- The instructor shall register to upload his course and create new chat room for his student.</a:t>
            </a:r>
          </a:p>
        </p:txBody>
      </p:sp>
      <p:sp>
        <p:nvSpPr>
          <p:cNvPr name="TextBox 11" id="11"/>
          <p:cNvSpPr txBox="true"/>
          <p:nvPr/>
        </p:nvSpPr>
        <p:spPr>
          <a:xfrm rot="0">
            <a:off x="1028700" y="5617636"/>
            <a:ext cx="16950505"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a:rPr>
              <a:t>10- The instructor shall fill out the course information form to stat publishing his new course .</a:t>
            </a:r>
          </a:p>
        </p:txBody>
      </p:sp>
      <p:sp>
        <p:nvSpPr>
          <p:cNvPr name="TextBox 12" id="12"/>
          <p:cNvSpPr txBox="true"/>
          <p:nvPr/>
        </p:nvSpPr>
        <p:spPr>
          <a:xfrm rot="0">
            <a:off x="1083809" y="6263431"/>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11- Instructor shall fill his information to be shown in his profile .</a:t>
            </a:r>
          </a:p>
        </p:txBody>
      </p:sp>
      <p:sp>
        <p:nvSpPr>
          <p:cNvPr name="Freeform 13" id="13"/>
          <p:cNvSpPr/>
          <p:nvPr/>
        </p:nvSpPr>
        <p:spPr>
          <a:xfrm flipH="true" flipV="true" rot="-5400000">
            <a:off x="17204191" y="927083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true" rot="0">
            <a:off x="17204191" y="8187021"/>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true" rot="5400000">
            <a:off x="0"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true" flipV="true" rot="-10800000">
            <a:off x="0" y="10838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1083809" y="6920797"/>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a:rPr>
              <a:t>12- Instructor shall save his informations so it can be shown in his profile .</a:t>
            </a:r>
          </a:p>
        </p:txBody>
      </p:sp>
      <p:sp>
        <p:nvSpPr>
          <p:cNvPr name="TextBox 18" id="18"/>
          <p:cNvSpPr txBox="true"/>
          <p:nvPr/>
        </p:nvSpPr>
        <p:spPr>
          <a:xfrm rot="0">
            <a:off x="1083809" y="7578164"/>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Bold"/>
              </a:rPr>
              <a:t>13- Instructor shall fill the room information form to stat creating his his new room .</a:t>
            </a:r>
          </a:p>
        </p:txBody>
      </p:sp>
      <p:sp>
        <p:nvSpPr>
          <p:cNvPr name="TextBox 19" id="19"/>
          <p:cNvSpPr txBox="true"/>
          <p:nvPr/>
        </p:nvSpPr>
        <p:spPr>
          <a:xfrm rot="0">
            <a:off x="1083809" y="8235530"/>
            <a:ext cx="16230600" cy="493395"/>
          </a:xfrm>
          <a:prstGeom prst="rect">
            <a:avLst/>
          </a:prstGeom>
        </p:spPr>
        <p:txBody>
          <a:bodyPr anchor="t" rtlCol="false" tIns="0" lIns="0" bIns="0" rIns="0">
            <a:spAutoFit/>
          </a:bodyPr>
          <a:lstStyle/>
          <a:p>
            <a:pPr algn="l">
              <a:lnSpc>
                <a:spcPts val="4199"/>
              </a:lnSpc>
            </a:pPr>
            <a:r>
              <a:rPr lang="en-US" sz="2799">
                <a:solidFill>
                  <a:srgbClr val="000000"/>
                </a:solidFill>
                <a:latin typeface="Now"/>
              </a:rPr>
              <a:t>14- Student shall enroll to the course so that instructor get notification about his request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7213716"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720419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828800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525"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10800000">
            <a:off x="-1083809" y="91746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0800000">
            <a:off x="0" y="809080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0"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5400000">
            <a:off x="-1083809"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593573" y="0"/>
            <a:ext cx="10914589" cy="10287000"/>
          </a:xfrm>
          <a:custGeom>
            <a:avLst/>
            <a:gdLst/>
            <a:ahLst/>
            <a:cxnLst/>
            <a:rect r="r" b="b" t="t" l="l"/>
            <a:pathLst>
              <a:path h="10287000" w="10914589">
                <a:moveTo>
                  <a:pt x="0" y="0"/>
                </a:moveTo>
                <a:lnTo>
                  <a:pt x="10914589" y="0"/>
                </a:lnTo>
                <a:lnTo>
                  <a:pt x="10914589" y="10287000"/>
                </a:lnTo>
                <a:lnTo>
                  <a:pt x="0" y="10287000"/>
                </a:lnTo>
                <a:lnTo>
                  <a:pt x="0" y="0"/>
                </a:lnTo>
                <a:close/>
              </a:path>
            </a:pathLst>
          </a:custGeom>
          <a:blipFill>
            <a:blip r:embed="rId18"/>
            <a:stretch>
              <a:fillRect l="0" t="0" r="0" b="0"/>
            </a:stretch>
          </a:blipFill>
        </p:spPr>
      </p:sp>
      <p:sp>
        <p:nvSpPr>
          <p:cNvPr name="TextBox 12" id="12"/>
          <p:cNvSpPr txBox="true"/>
          <p:nvPr/>
        </p:nvSpPr>
        <p:spPr>
          <a:xfrm rot="0">
            <a:off x="-1715684" y="366237"/>
            <a:ext cx="7182269" cy="1194886"/>
          </a:xfrm>
          <a:prstGeom prst="rect">
            <a:avLst/>
          </a:prstGeom>
        </p:spPr>
        <p:txBody>
          <a:bodyPr anchor="t" rtlCol="false" tIns="0" lIns="0" bIns="0" rIns="0">
            <a:spAutoFit/>
          </a:bodyPr>
          <a:lstStyle/>
          <a:p>
            <a:pPr algn="ctr">
              <a:lnSpc>
                <a:spcPts val="8939"/>
              </a:lnSpc>
            </a:pPr>
            <a:r>
              <a:rPr lang="en-US" sz="9121">
                <a:solidFill>
                  <a:srgbClr val="040532"/>
                </a:solidFill>
                <a:latin typeface="League Spartan"/>
              </a:rPr>
              <a:t>ERD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938" y="621946"/>
            <a:ext cx="8975062" cy="965908"/>
          </a:xfrm>
          <a:prstGeom prst="rect">
            <a:avLst/>
          </a:prstGeom>
        </p:spPr>
        <p:txBody>
          <a:bodyPr anchor="t" rtlCol="false" tIns="0" lIns="0" bIns="0" rIns="0">
            <a:spAutoFit/>
          </a:bodyPr>
          <a:lstStyle/>
          <a:p>
            <a:pPr algn="l">
              <a:lnSpc>
                <a:spcPts val="7221"/>
              </a:lnSpc>
            </a:pPr>
            <a:r>
              <a:rPr lang="en-US" sz="7369">
                <a:solidFill>
                  <a:srgbClr val="040532"/>
                </a:solidFill>
                <a:latin typeface="League Spartan"/>
              </a:rPr>
              <a:t>Use Case Diagram</a:t>
            </a:r>
          </a:p>
        </p:txBody>
      </p:sp>
      <p:sp>
        <p:nvSpPr>
          <p:cNvPr name="Freeform 3" id="3"/>
          <p:cNvSpPr/>
          <p:nvPr/>
        </p:nvSpPr>
        <p:spPr>
          <a:xfrm flipH="false" flipV="false" rot="-10800000">
            <a:off x="17213716"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720419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828800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525"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0800000">
            <a:off x="-1083809" y="91746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0" y="809080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0"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5400000">
            <a:off x="-1083809"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298267" y="1677219"/>
            <a:ext cx="13691467" cy="7581081"/>
          </a:xfrm>
          <a:custGeom>
            <a:avLst/>
            <a:gdLst/>
            <a:ahLst/>
            <a:cxnLst/>
            <a:rect r="r" b="b" t="t" l="l"/>
            <a:pathLst>
              <a:path h="7581081" w="13691467">
                <a:moveTo>
                  <a:pt x="0" y="0"/>
                </a:moveTo>
                <a:lnTo>
                  <a:pt x="13691466" y="0"/>
                </a:lnTo>
                <a:lnTo>
                  <a:pt x="13691466" y="7581081"/>
                </a:lnTo>
                <a:lnTo>
                  <a:pt x="0" y="7581081"/>
                </a:lnTo>
                <a:lnTo>
                  <a:pt x="0" y="0"/>
                </a:lnTo>
                <a:close/>
              </a:path>
            </a:pathLst>
          </a:custGeom>
          <a:blipFill>
            <a:blip r:embed="rId1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938" y="621946"/>
            <a:ext cx="8975062" cy="965908"/>
          </a:xfrm>
          <a:prstGeom prst="rect">
            <a:avLst/>
          </a:prstGeom>
        </p:spPr>
        <p:txBody>
          <a:bodyPr anchor="t" rtlCol="false" tIns="0" lIns="0" bIns="0" rIns="0">
            <a:spAutoFit/>
          </a:bodyPr>
          <a:lstStyle/>
          <a:p>
            <a:pPr algn="l">
              <a:lnSpc>
                <a:spcPts val="7221"/>
              </a:lnSpc>
            </a:pPr>
            <a:r>
              <a:rPr lang="en-US" sz="7369">
                <a:solidFill>
                  <a:srgbClr val="040532"/>
                </a:solidFill>
                <a:latin typeface="League Spartan"/>
              </a:rPr>
              <a:t>Use Case Diagram</a:t>
            </a:r>
          </a:p>
        </p:txBody>
      </p:sp>
      <p:sp>
        <p:nvSpPr>
          <p:cNvPr name="Freeform 3" id="3"/>
          <p:cNvSpPr/>
          <p:nvPr/>
        </p:nvSpPr>
        <p:spPr>
          <a:xfrm flipH="false" flipV="false" rot="-10800000">
            <a:off x="17213716"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720419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828800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525"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0800000">
            <a:off x="-1083809" y="91746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0" y="809080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0"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5400000">
            <a:off x="-1083809"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942849" y="1587854"/>
            <a:ext cx="12402303" cy="8511370"/>
          </a:xfrm>
          <a:custGeom>
            <a:avLst/>
            <a:gdLst/>
            <a:ahLst/>
            <a:cxnLst/>
            <a:rect r="r" b="b" t="t" l="l"/>
            <a:pathLst>
              <a:path h="8511370" w="12402303">
                <a:moveTo>
                  <a:pt x="0" y="0"/>
                </a:moveTo>
                <a:lnTo>
                  <a:pt x="12402302" y="0"/>
                </a:lnTo>
                <a:lnTo>
                  <a:pt x="12402302" y="8511370"/>
                </a:lnTo>
                <a:lnTo>
                  <a:pt x="0" y="8511370"/>
                </a:lnTo>
                <a:lnTo>
                  <a:pt x="0" y="0"/>
                </a:lnTo>
                <a:close/>
              </a:path>
            </a:pathLst>
          </a:custGeom>
          <a:blipFill>
            <a:blip r:embed="rId14"/>
            <a:stretch>
              <a:fillRect l="0" t="-8557" r="0" b="-6724"/>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938" y="621946"/>
            <a:ext cx="8975062" cy="965908"/>
          </a:xfrm>
          <a:prstGeom prst="rect">
            <a:avLst/>
          </a:prstGeom>
        </p:spPr>
        <p:txBody>
          <a:bodyPr anchor="t" rtlCol="false" tIns="0" lIns="0" bIns="0" rIns="0">
            <a:spAutoFit/>
          </a:bodyPr>
          <a:lstStyle/>
          <a:p>
            <a:pPr algn="l">
              <a:lnSpc>
                <a:spcPts val="7221"/>
              </a:lnSpc>
            </a:pPr>
            <a:r>
              <a:rPr lang="en-US" sz="7369">
                <a:solidFill>
                  <a:srgbClr val="040532"/>
                </a:solidFill>
                <a:latin typeface="League Spartan"/>
              </a:rPr>
              <a:t>Use Case Diagram</a:t>
            </a:r>
          </a:p>
        </p:txBody>
      </p:sp>
      <p:sp>
        <p:nvSpPr>
          <p:cNvPr name="Freeform 3" id="3"/>
          <p:cNvSpPr/>
          <p:nvPr/>
        </p:nvSpPr>
        <p:spPr>
          <a:xfrm flipH="false" flipV="false" rot="-10800000">
            <a:off x="17213716"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720419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828800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525"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0800000">
            <a:off x="-1083809" y="91746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0800000">
            <a:off x="0" y="809080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0"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5400000">
            <a:off x="-1083809"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4550228" y="1657522"/>
            <a:ext cx="9187545" cy="8212104"/>
          </a:xfrm>
          <a:custGeom>
            <a:avLst/>
            <a:gdLst/>
            <a:ahLst/>
            <a:cxnLst/>
            <a:rect r="r" b="b" t="t" l="l"/>
            <a:pathLst>
              <a:path h="8212104" w="9187545">
                <a:moveTo>
                  <a:pt x="0" y="0"/>
                </a:moveTo>
                <a:lnTo>
                  <a:pt x="9187544" y="0"/>
                </a:lnTo>
                <a:lnTo>
                  <a:pt x="9187544" y="8212104"/>
                </a:lnTo>
                <a:lnTo>
                  <a:pt x="0" y="8212104"/>
                </a:lnTo>
                <a:lnTo>
                  <a:pt x="0" y="0"/>
                </a:lnTo>
                <a:close/>
              </a:path>
            </a:pathLst>
          </a:custGeom>
          <a:blipFill>
            <a:blip r:embed="rId18"/>
            <a:stretch>
              <a:fillRect l="0" t="-1905" r="0" b="-1905"/>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938" y="621946"/>
            <a:ext cx="8975062" cy="965908"/>
          </a:xfrm>
          <a:prstGeom prst="rect">
            <a:avLst/>
          </a:prstGeom>
        </p:spPr>
        <p:txBody>
          <a:bodyPr anchor="t" rtlCol="false" tIns="0" lIns="0" bIns="0" rIns="0">
            <a:spAutoFit/>
          </a:bodyPr>
          <a:lstStyle/>
          <a:p>
            <a:pPr algn="l">
              <a:lnSpc>
                <a:spcPts val="7221"/>
              </a:lnSpc>
            </a:pPr>
            <a:r>
              <a:rPr lang="en-US" sz="7369">
                <a:solidFill>
                  <a:srgbClr val="040532"/>
                </a:solidFill>
                <a:latin typeface="League Spartan"/>
              </a:rPr>
              <a:t>Use Case Diagram</a:t>
            </a:r>
          </a:p>
        </p:txBody>
      </p:sp>
      <p:sp>
        <p:nvSpPr>
          <p:cNvPr name="Freeform 3" id="3"/>
          <p:cNvSpPr/>
          <p:nvPr/>
        </p:nvSpPr>
        <p:spPr>
          <a:xfrm flipH="false" flipV="false" rot="-10800000">
            <a:off x="17213716"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720419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828800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525"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0800000">
            <a:off x="-1083809" y="91746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0800000">
            <a:off x="0" y="809080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0"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5400000">
            <a:off x="-1083809"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09790" y="1808913"/>
            <a:ext cx="13068420" cy="8478087"/>
          </a:xfrm>
          <a:custGeom>
            <a:avLst/>
            <a:gdLst/>
            <a:ahLst/>
            <a:cxnLst/>
            <a:rect r="r" b="b" t="t" l="l"/>
            <a:pathLst>
              <a:path h="8478087" w="13068420">
                <a:moveTo>
                  <a:pt x="0" y="0"/>
                </a:moveTo>
                <a:lnTo>
                  <a:pt x="13068420" y="0"/>
                </a:lnTo>
                <a:lnTo>
                  <a:pt x="13068420" y="8478087"/>
                </a:lnTo>
                <a:lnTo>
                  <a:pt x="0" y="8478087"/>
                </a:lnTo>
                <a:lnTo>
                  <a:pt x="0" y="0"/>
                </a:lnTo>
                <a:close/>
              </a:path>
            </a:pathLst>
          </a:custGeom>
          <a:blipFill>
            <a:blip r:embed="rId18"/>
            <a:stretch>
              <a:fillRect l="0" t="-7038" r="-4059" b="-9323"/>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99485" y="709054"/>
            <a:ext cx="9089029" cy="1213485"/>
          </a:xfrm>
          <a:prstGeom prst="rect">
            <a:avLst/>
          </a:prstGeom>
        </p:spPr>
        <p:txBody>
          <a:bodyPr anchor="t" rtlCol="false" tIns="0" lIns="0" bIns="0" rIns="0">
            <a:spAutoFit/>
          </a:bodyPr>
          <a:lstStyle/>
          <a:p>
            <a:pPr algn="ctr">
              <a:lnSpc>
                <a:spcPts val="8820"/>
              </a:lnSpc>
            </a:pPr>
            <a:r>
              <a:rPr lang="en-US" sz="9000">
                <a:solidFill>
                  <a:srgbClr val="060731"/>
                </a:solidFill>
                <a:latin typeface="Arimo Bold"/>
              </a:rPr>
              <a:t>Implementation</a:t>
            </a:r>
          </a:p>
        </p:txBody>
      </p:sp>
      <p:sp>
        <p:nvSpPr>
          <p:cNvPr name="Freeform 3" id="3"/>
          <p:cNvSpPr/>
          <p:nvPr/>
        </p:nvSpPr>
        <p:spPr>
          <a:xfrm flipH="false" flipV="false" rot="-10800000">
            <a:off x="1028700" y="71250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112509" y="71250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2112509" y="8194206"/>
            <a:ext cx="1083809" cy="1083809"/>
          </a:xfrm>
          <a:custGeom>
            <a:avLst/>
            <a:gdLst/>
            <a:ahLst/>
            <a:cxnLst/>
            <a:rect r="r" b="b" t="t" l="l"/>
            <a:pathLst>
              <a:path h="1083809" w="1083809">
                <a:moveTo>
                  <a:pt x="0" y="0"/>
                </a:moveTo>
                <a:lnTo>
                  <a:pt x="1083809" y="0"/>
                </a:lnTo>
                <a:lnTo>
                  <a:pt x="1083809" y="1083808"/>
                </a:lnTo>
                <a:lnTo>
                  <a:pt x="0" y="10838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028700" y="820884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5091682"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161754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16175491" y="20978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5400000">
            <a:off x="150916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17150942" y="7311134"/>
            <a:ext cx="3095939" cy="2879223"/>
          </a:xfrm>
          <a:custGeom>
            <a:avLst/>
            <a:gdLst/>
            <a:ahLst/>
            <a:cxnLst/>
            <a:rect r="r" b="b" t="t" l="l"/>
            <a:pathLst>
              <a:path h="2879223" w="3095939">
                <a:moveTo>
                  <a:pt x="0" y="0"/>
                </a:moveTo>
                <a:lnTo>
                  <a:pt x="3095939" y="0"/>
                </a:lnTo>
                <a:lnTo>
                  <a:pt x="3095939" y="2879223"/>
                </a:lnTo>
                <a:lnTo>
                  <a:pt x="0" y="28792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5400000">
            <a:off x="-2134106" y="130993"/>
            <a:ext cx="3095939" cy="2879223"/>
          </a:xfrm>
          <a:custGeom>
            <a:avLst/>
            <a:gdLst/>
            <a:ahLst/>
            <a:cxnLst/>
            <a:rect r="r" b="b" t="t" l="l"/>
            <a:pathLst>
              <a:path h="2879223" w="3095939">
                <a:moveTo>
                  <a:pt x="0" y="0"/>
                </a:moveTo>
                <a:lnTo>
                  <a:pt x="3095939" y="0"/>
                </a:lnTo>
                <a:lnTo>
                  <a:pt x="3095939" y="2879223"/>
                </a:lnTo>
                <a:lnTo>
                  <a:pt x="0" y="28792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3082055" y="2251710"/>
            <a:ext cx="12123890" cy="7278370"/>
          </a:xfrm>
          <a:prstGeom prst="rect">
            <a:avLst/>
          </a:prstGeom>
        </p:spPr>
        <p:txBody>
          <a:bodyPr anchor="t" rtlCol="false" tIns="0" lIns="0" bIns="0" rIns="0">
            <a:spAutoFit/>
          </a:bodyPr>
          <a:lstStyle/>
          <a:p>
            <a:pPr algn="ctr">
              <a:lnSpc>
                <a:spcPts val="5179"/>
              </a:lnSpc>
              <a:spcBef>
                <a:spcPct val="0"/>
              </a:spcBef>
            </a:pPr>
            <a:r>
              <a:rPr lang="en-US" sz="3699">
                <a:solidFill>
                  <a:srgbClr val="040532"/>
                </a:solidFill>
                <a:latin typeface="Kollektif"/>
              </a:rPr>
              <a:t>We using:</a:t>
            </a:r>
          </a:p>
          <a:p>
            <a:pPr algn="ctr">
              <a:lnSpc>
                <a:spcPts val="5179"/>
              </a:lnSpc>
              <a:spcBef>
                <a:spcPct val="0"/>
              </a:spcBef>
            </a:pPr>
            <a:r>
              <a:rPr lang="en-US" sz="3699">
                <a:solidFill>
                  <a:srgbClr val="040532"/>
                </a:solidFill>
                <a:latin typeface="Kollektif"/>
              </a:rPr>
              <a:t> It’s a stage That depends on Coding</a:t>
            </a:r>
          </a:p>
          <a:p>
            <a:pPr algn="ctr">
              <a:lnSpc>
                <a:spcPts val="5179"/>
              </a:lnSpc>
              <a:spcBef>
                <a:spcPct val="0"/>
              </a:spcBef>
            </a:pPr>
            <a:r>
              <a:rPr lang="en-US" sz="3699">
                <a:solidFill>
                  <a:srgbClr val="040532"/>
                </a:solidFill>
                <a:latin typeface="Kollektif"/>
              </a:rPr>
              <a:t>We using:</a:t>
            </a:r>
          </a:p>
          <a:p>
            <a:pPr algn="ctr">
              <a:lnSpc>
                <a:spcPts val="5179"/>
              </a:lnSpc>
              <a:spcBef>
                <a:spcPct val="0"/>
              </a:spcBef>
            </a:pPr>
            <a:r>
              <a:rPr lang="en-US" sz="3699">
                <a:solidFill>
                  <a:srgbClr val="040532"/>
                </a:solidFill>
                <a:latin typeface="Kollektif"/>
              </a:rPr>
              <a:t> 1-apps for building our website xampp local server -  Visual Studio Code.  </a:t>
            </a:r>
          </a:p>
          <a:p>
            <a:pPr algn="ctr">
              <a:lnSpc>
                <a:spcPts val="5179"/>
              </a:lnSpc>
              <a:spcBef>
                <a:spcPct val="0"/>
              </a:spcBef>
            </a:pPr>
            <a:r>
              <a:rPr lang="en-US" sz="3699">
                <a:solidFill>
                  <a:srgbClr val="040532"/>
                </a:solidFill>
                <a:latin typeface="Kollektif"/>
              </a:rPr>
              <a:t> </a:t>
            </a:r>
          </a:p>
          <a:p>
            <a:pPr algn="ctr">
              <a:lnSpc>
                <a:spcPts val="5179"/>
              </a:lnSpc>
              <a:spcBef>
                <a:spcPct val="0"/>
              </a:spcBef>
            </a:pPr>
            <a:r>
              <a:rPr lang="en-US" sz="3699">
                <a:solidFill>
                  <a:srgbClr val="040532"/>
                </a:solidFill>
                <a:latin typeface="Kollektif"/>
              </a:rPr>
              <a:t>2-using this web technique </a:t>
            </a:r>
          </a:p>
          <a:p>
            <a:pPr algn="ctr">
              <a:lnSpc>
                <a:spcPts val="5179"/>
              </a:lnSpc>
              <a:spcBef>
                <a:spcPct val="0"/>
              </a:spcBef>
            </a:pPr>
            <a:r>
              <a:rPr lang="en-US" sz="3699">
                <a:solidFill>
                  <a:srgbClr val="040532"/>
                </a:solidFill>
                <a:latin typeface="Kollektif"/>
              </a:rPr>
              <a:t>MySQL database</a:t>
            </a:r>
          </a:p>
          <a:p>
            <a:pPr algn="ctr">
              <a:lnSpc>
                <a:spcPts val="5179"/>
              </a:lnSpc>
              <a:spcBef>
                <a:spcPct val="0"/>
              </a:spcBef>
            </a:pPr>
          </a:p>
          <a:p>
            <a:pPr algn="ctr">
              <a:lnSpc>
                <a:spcPts val="5179"/>
              </a:lnSpc>
              <a:spcBef>
                <a:spcPct val="0"/>
              </a:spcBef>
            </a:pPr>
            <a:r>
              <a:rPr lang="en-US" sz="3699">
                <a:solidFill>
                  <a:srgbClr val="040532"/>
                </a:solidFill>
                <a:latin typeface="Kollektif"/>
              </a:rPr>
              <a:t>3- Using Programming Languages</a:t>
            </a:r>
          </a:p>
          <a:p>
            <a:pPr algn="ctr">
              <a:lnSpc>
                <a:spcPts val="5179"/>
              </a:lnSpc>
              <a:spcBef>
                <a:spcPct val="0"/>
              </a:spcBef>
            </a:pPr>
            <a:r>
              <a:rPr lang="en-US" sz="3699">
                <a:solidFill>
                  <a:srgbClr val="040532"/>
                </a:solidFill>
                <a:latin typeface="Kollektif"/>
              </a:rPr>
              <a:t>HTML - CSS - Javascript - PHP</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3140199" y="867091"/>
            <a:ext cx="12007602" cy="9184821"/>
          </a:xfrm>
          <a:custGeom>
            <a:avLst/>
            <a:gdLst/>
            <a:ahLst/>
            <a:cxnLst/>
            <a:rect r="r" b="b" t="t" l="l"/>
            <a:pathLst>
              <a:path h="9184821" w="12007602">
                <a:moveTo>
                  <a:pt x="0" y="0"/>
                </a:moveTo>
                <a:lnTo>
                  <a:pt x="12007602" y="0"/>
                </a:lnTo>
                <a:lnTo>
                  <a:pt x="12007602" y="9184821"/>
                </a:lnTo>
                <a:lnTo>
                  <a:pt x="0" y="9184821"/>
                </a:lnTo>
                <a:lnTo>
                  <a:pt x="0" y="0"/>
                </a:lnTo>
                <a:close/>
              </a:path>
            </a:pathLst>
          </a:custGeom>
          <a:blipFill>
            <a:blip r:embed="rId14"/>
            <a:stretch>
              <a:fillRect l="0" t="-226" r="0" b="-12942"/>
            </a:stretch>
          </a:blipFill>
        </p:spPr>
      </p:sp>
      <p:sp>
        <p:nvSpPr>
          <p:cNvPr name="TextBox 26" id="26"/>
          <p:cNvSpPr txBox="true"/>
          <p:nvPr/>
        </p:nvSpPr>
        <p:spPr>
          <a:xfrm rot="0">
            <a:off x="2843866" y="-156303"/>
            <a:ext cx="12600269" cy="1193800"/>
          </a:xfrm>
          <a:prstGeom prst="rect">
            <a:avLst/>
          </a:prstGeom>
        </p:spPr>
        <p:txBody>
          <a:bodyPr anchor="t" rtlCol="false" tIns="0" lIns="0" bIns="0" rIns="0">
            <a:spAutoFit/>
          </a:bodyPr>
          <a:lstStyle/>
          <a:p>
            <a:pPr algn="ctr">
              <a:lnSpc>
                <a:spcPts val="9799"/>
              </a:lnSpc>
            </a:pPr>
            <a:r>
              <a:rPr lang="en-US" sz="6999">
                <a:solidFill>
                  <a:srgbClr val="040532"/>
                </a:solidFill>
                <a:latin typeface="Open Sans Bold"/>
              </a:rPr>
              <a:t>CREATE COURSE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321548" y="786904"/>
            <a:ext cx="5644905" cy="828675"/>
          </a:xfrm>
          <a:prstGeom prst="rect">
            <a:avLst/>
          </a:prstGeom>
        </p:spPr>
        <p:txBody>
          <a:bodyPr anchor="t" rtlCol="false" tIns="0" lIns="0" bIns="0" rIns="0">
            <a:spAutoFit/>
          </a:bodyPr>
          <a:lstStyle/>
          <a:p>
            <a:pPr algn="ctr">
              <a:lnSpc>
                <a:spcPts val="6599"/>
              </a:lnSpc>
            </a:pPr>
            <a:r>
              <a:rPr lang="en-US" sz="5499">
                <a:solidFill>
                  <a:srgbClr val="243F88"/>
                </a:solidFill>
                <a:latin typeface="Aileron Ultra-Bold"/>
              </a:rPr>
              <a:t>Supervised By</a:t>
            </a:r>
          </a:p>
        </p:txBody>
      </p:sp>
      <p:sp>
        <p:nvSpPr>
          <p:cNvPr name="TextBox 3" id="3"/>
          <p:cNvSpPr txBox="true"/>
          <p:nvPr/>
        </p:nvSpPr>
        <p:spPr>
          <a:xfrm rot="0">
            <a:off x="4941989" y="1823126"/>
            <a:ext cx="8404021" cy="1384301"/>
          </a:xfrm>
          <a:prstGeom prst="rect">
            <a:avLst/>
          </a:prstGeom>
        </p:spPr>
        <p:txBody>
          <a:bodyPr anchor="t" rtlCol="false" tIns="0" lIns="0" bIns="0" rIns="0">
            <a:spAutoFit/>
          </a:bodyPr>
          <a:lstStyle/>
          <a:p>
            <a:pPr algn="ctr">
              <a:lnSpc>
                <a:spcPts val="5599"/>
              </a:lnSpc>
            </a:pPr>
            <a:r>
              <a:rPr lang="en-US" sz="3999">
                <a:solidFill>
                  <a:srgbClr val="040532"/>
                </a:solidFill>
                <a:latin typeface="Roboto Bold"/>
              </a:rPr>
              <a:t>Prof / Mahmoud</a:t>
            </a:r>
            <a:r>
              <a:rPr lang="en-US" sz="3999">
                <a:solidFill>
                  <a:srgbClr val="040532"/>
                </a:solidFill>
                <a:latin typeface="Roboto Bold"/>
              </a:rPr>
              <a:t> Mohamed Hussein</a:t>
            </a:r>
          </a:p>
          <a:p>
            <a:pPr algn="ctr">
              <a:lnSpc>
                <a:spcPts val="5599"/>
              </a:lnSpc>
              <a:spcBef>
                <a:spcPct val="0"/>
              </a:spcBef>
            </a:pPr>
            <a:r>
              <a:rPr lang="en-US" sz="3999">
                <a:solidFill>
                  <a:srgbClr val="040532"/>
                </a:solidFill>
                <a:latin typeface="Roboto Bold"/>
              </a:rPr>
              <a:t>T.A. / Mohamed Fekry</a:t>
            </a:r>
          </a:p>
        </p:txBody>
      </p:sp>
      <p:sp>
        <p:nvSpPr>
          <p:cNvPr name="TextBox 4" id="4"/>
          <p:cNvSpPr txBox="true"/>
          <p:nvPr/>
        </p:nvSpPr>
        <p:spPr>
          <a:xfrm rot="0">
            <a:off x="6321548" y="3578901"/>
            <a:ext cx="5644905" cy="828675"/>
          </a:xfrm>
          <a:prstGeom prst="rect">
            <a:avLst/>
          </a:prstGeom>
        </p:spPr>
        <p:txBody>
          <a:bodyPr anchor="t" rtlCol="false" tIns="0" lIns="0" bIns="0" rIns="0">
            <a:spAutoFit/>
          </a:bodyPr>
          <a:lstStyle/>
          <a:p>
            <a:pPr algn="ctr">
              <a:lnSpc>
                <a:spcPts val="6599"/>
              </a:lnSpc>
            </a:pPr>
            <a:r>
              <a:rPr lang="en-US" sz="5499">
                <a:solidFill>
                  <a:srgbClr val="243F88"/>
                </a:solidFill>
                <a:latin typeface="Aileron Ultra-Bold"/>
              </a:rPr>
              <a:t>Prepared By</a:t>
            </a:r>
          </a:p>
        </p:txBody>
      </p:sp>
      <p:sp>
        <p:nvSpPr>
          <p:cNvPr name="TextBox 5" id="5"/>
          <p:cNvSpPr txBox="true"/>
          <p:nvPr/>
        </p:nvSpPr>
        <p:spPr>
          <a:xfrm rot="0">
            <a:off x="5659295" y="4545205"/>
            <a:ext cx="8784926" cy="4713095"/>
          </a:xfrm>
          <a:prstGeom prst="rect">
            <a:avLst/>
          </a:prstGeom>
        </p:spPr>
        <p:txBody>
          <a:bodyPr anchor="t" rtlCol="false" tIns="0" lIns="0" bIns="0" rIns="0">
            <a:spAutoFit/>
          </a:bodyPr>
          <a:lstStyle/>
          <a:p>
            <a:pPr algn="just" marL="824754" indent="-412377" lvl="1">
              <a:lnSpc>
                <a:spcPts val="5348"/>
              </a:lnSpc>
              <a:buFont typeface="Arial"/>
              <a:buChar char="•"/>
            </a:pPr>
            <a:r>
              <a:rPr lang="en-US" sz="3820">
                <a:solidFill>
                  <a:srgbClr val="000000"/>
                </a:solidFill>
                <a:latin typeface="Open Sans"/>
              </a:rPr>
              <a:t> Abdallah Ahmed Safi</a:t>
            </a:r>
          </a:p>
          <a:p>
            <a:pPr algn="just" marL="824754" indent="-412377" lvl="1">
              <a:lnSpc>
                <a:spcPts val="5348"/>
              </a:lnSpc>
              <a:buFont typeface="Arial"/>
              <a:buChar char="•"/>
            </a:pPr>
            <a:r>
              <a:rPr lang="en-US" sz="3820">
                <a:solidFill>
                  <a:srgbClr val="000000"/>
                </a:solidFill>
                <a:latin typeface="Open Sans"/>
              </a:rPr>
              <a:t> Mohamed Alaa el-din Gaber</a:t>
            </a:r>
          </a:p>
          <a:p>
            <a:pPr algn="just" marL="824754" indent="-412377" lvl="1">
              <a:lnSpc>
                <a:spcPts val="5348"/>
              </a:lnSpc>
              <a:buFont typeface="Arial"/>
              <a:buChar char="•"/>
            </a:pPr>
            <a:r>
              <a:rPr lang="en-US" sz="3820">
                <a:solidFill>
                  <a:srgbClr val="000000"/>
                </a:solidFill>
                <a:latin typeface="Open Sans"/>
              </a:rPr>
              <a:t>Sara Mohamed Hamed </a:t>
            </a:r>
          </a:p>
          <a:p>
            <a:pPr algn="just" marL="824754" indent="-412377" lvl="1">
              <a:lnSpc>
                <a:spcPts val="5348"/>
              </a:lnSpc>
              <a:buFont typeface="Arial"/>
              <a:buChar char="•"/>
            </a:pPr>
            <a:r>
              <a:rPr lang="en-US" sz="3820">
                <a:solidFill>
                  <a:srgbClr val="000000"/>
                </a:solidFill>
                <a:latin typeface="Open Sans"/>
              </a:rPr>
              <a:t>Aliaa Mohamed Ahmed</a:t>
            </a:r>
          </a:p>
          <a:p>
            <a:pPr algn="just" marL="824754" indent="-412377" lvl="1">
              <a:lnSpc>
                <a:spcPts val="5348"/>
              </a:lnSpc>
              <a:buFont typeface="Arial"/>
              <a:buChar char="•"/>
            </a:pPr>
            <a:r>
              <a:rPr lang="en-US" sz="3820">
                <a:solidFill>
                  <a:srgbClr val="000000"/>
                </a:solidFill>
                <a:latin typeface="Open Sans"/>
              </a:rPr>
              <a:t>Reem Ali Mohamed </a:t>
            </a:r>
          </a:p>
          <a:p>
            <a:pPr algn="just" marL="824754" indent="-412377" lvl="1">
              <a:lnSpc>
                <a:spcPts val="5348"/>
              </a:lnSpc>
              <a:buFont typeface="Arial"/>
              <a:buChar char="•"/>
            </a:pPr>
            <a:r>
              <a:rPr lang="en-US" sz="3820">
                <a:solidFill>
                  <a:srgbClr val="000000"/>
                </a:solidFill>
                <a:latin typeface="Open Sans"/>
              </a:rPr>
              <a:t>Sanabel Mostafa Mohamed</a:t>
            </a:r>
          </a:p>
          <a:p>
            <a:pPr algn="just" marL="824754" indent="-412377" lvl="1">
              <a:lnSpc>
                <a:spcPts val="5348"/>
              </a:lnSpc>
              <a:buFont typeface="Arial"/>
              <a:buChar char="•"/>
            </a:pPr>
            <a:r>
              <a:rPr lang="en-US" sz="3820">
                <a:solidFill>
                  <a:srgbClr val="000000"/>
                </a:solidFill>
                <a:latin typeface="Open Sans"/>
              </a:rPr>
              <a:t>Reem Mohamed ElHady</a:t>
            </a:r>
          </a:p>
        </p:txBody>
      </p:sp>
      <p:grpSp>
        <p:nvGrpSpPr>
          <p:cNvPr name="Group 6" id="6"/>
          <p:cNvGrpSpPr/>
          <p:nvPr/>
        </p:nvGrpSpPr>
        <p:grpSpPr>
          <a:xfrm rot="-2700000">
            <a:off x="11386843" y="7201845"/>
            <a:ext cx="7415398" cy="3565095"/>
            <a:chOff x="0" y="0"/>
            <a:chExt cx="660400" cy="317500"/>
          </a:xfrm>
        </p:grpSpPr>
        <p:sp>
          <p:nvSpPr>
            <p:cNvPr name="Freeform 7" id="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35625"/>
              </a:solidFill>
              <a:prstDash val="solid"/>
              <a:miter/>
            </a:ln>
          </p:spPr>
        </p:sp>
        <p:sp>
          <p:nvSpPr>
            <p:cNvPr name="TextBox 8" id="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9" id="9"/>
          <p:cNvSpPr/>
          <p:nvPr/>
        </p:nvSpPr>
        <p:spPr>
          <a:xfrm flipV="true">
            <a:off x="14131544" y="7969488"/>
            <a:ext cx="5132702" cy="5185216"/>
          </a:xfrm>
          <a:prstGeom prst="line">
            <a:avLst/>
          </a:prstGeom>
          <a:ln cap="flat" w="28575">
            <a:solidFill>
              <a:srgbClr val="F9B314"/>
            </a:solidFill>
            <a:prstDash val="solid"/>
            <a:headEnd type="none" len="sm" w="sm"/>
            <a:tailEnd type="none" len="sm" w="sm"/>
          </a:ln>
        </p:spPr>
      </p:sp>
      <p:sp>
        <p:nvSpPr>
          <p:cNvPr name="AutoShape 10" id="10"/>
          <p:cNvSpPr/>
          <p:nvPr/>
        </p:nvSpPr>
        <p:spPr>
          <a:xfrm flipV="true">
            <a:off x="14444220" y="8329798"/>
            <a:ext cx="5038853" cy="5038853"/>
          </a:xfrm>
          <a:prstGeom prst="line">
            <a:avLst/>
          </a:prstGeom>
          <a:ln cap="flat" w="28575">
            <a:solidFill>
              <a:srgbClr val="243F88"/>
            </a:solidFill>
            <a:prstDash val="solid"/>
            <a:headEnd type="none" len="sm" w="sm"/>
            <a:tailEnd type="none" len="sm" w="sm"/>
          </a:ln>
        </p:spPr>
      </p:sp>
      <p:sp>
        <p:nvSpPr>
          <p:cNvPr name="AutoShape 11" id="11"/>
          <p:cNvSpPr/>
          <p:nvPr/>
        </p:nvSpPr>
        <p:spPr>
          <a:xfrm flipV="true">
            <a:off x="14802690" y="8681112"/>
            <a:ext cx="4867141" cy="4867141"/>
          </a:xfrm>
          <a:prstGeom prst="line">
            <a:avLst/>
          </a:prstGeom>
          <a:ln cap="flat" w="28575">
            <a:solidFill>
              <a:srgbClr val="1211CA"/>
            </a:solidFill>
            <a:prstDash val="solid"/>
            <a:headEnd type="none" len="sm" w="sm"/>
            <a:tailEnd type="none" len="sm" w="sm"/>
          </a:ln>
        </p:spPr>
      </p:sp>
      <p:sp>
        <p:nvSpPr>
          <p:cNvPr name="Freeform 12" id="12"/>
          <p:cNvSpPr/>
          <p:nvPr/>
        </p:nvSpPr>
        <p:spPr>
          <a:xfrm flipH="false" flipV="false" rot="-10800000">
            <a:off x="16573893" y="-1152439"/>
            <a:ext cx="3095939" cy="2879223"/>
          </a:xfrm>
          <a:custGeom>
            <a:avLst/>
            <a:gdLst/>
            <a:ahLst/>
            <a:cxnLst/>
            <a:rect r="r" b="b" t="t" l="l"/>
            <a:pathLst>
              <a:path h="2879223" w="3095939">
                <a:moveTo>
                  <a:pt x="0" y="0"/>
                </a:moveTo>
                <a:lnTo>
                  <a:pt x="3095939" y="0"/>
                </a:lnTo>
                <a:lnTo>
                  <a:pt x="3095939" y="2879223"/>
                </a:lnTo>
                <a:lnTo>
                  <a:pt x="0" y="2879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2700000">
            <a:off x="-1376391" y="-3093321"/>
            <a:ext cx="7415398" cy="3565095"/>
            <a:chOff x="0" y="0"/>
            <a:chExt cx="660400" cy="317500"/>
          </a:xfrm>
        </p:grpSpPr>
        <p:sp>
          <p:nvSpPr>
            <p:cNvPr name="Freeform 14" id="1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040532"/>
              </a:solidFill>
              <a:prstDash val="solid"/>
              <a:miter/>
            </a:ln>
          </p:spPr>
        </p:sp>
        <p:sp>
          <p:nvSpPr>
            <p:cNvPr name="TextBox 15" id="1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6" id="16"/>
          <p:cNvSpPr/>
          <p:nvPr/>
        </p:nvSpPr>
        <p:spPr>
          <a:xfrm>
            <a:off x="-1839005" y="-2273771"/>
            <a:ext cx="5185216" cy="5132702"/>
          </a:xfrm>
          <a:prstGeom prst="line">
            <a:avLst/>
          </a:prstGeom>
          <a:ln cap="flat" w="28575">
            <a:solidFill>
              <a:srgbClr val="F9B314"/>
            </a:solidFill>
            <a:prstDash val="solid"/>
            <a:headEnd type="none" len="sm" w="sm"/>
            <a:tailEnd type="none" len="sm" w="sm"/>
          </a:ln>
        </p:spPr>
      </p:sp>
      <p:sp>
        <p:nvSpPr>
          <p:cNvPr name="AutoShape 17" id="17"/>
          <p:cNvSpPr/>
          <p:nvPr/>
        </p:nvSpPr>
        <p:spPr>
          <a:xfrm>
            <a:off x="-2052951" y="-1961095"/>
            <a:ext cx="5038853" cy="5038853"/>
          </a:xfrm>
          <a:prstGeom prst="line">
            <a:avLst/>
          </a:prstGeom>
          <a:ln cap="flat" w="28575">
            <a:solidFill>
              <a:srgbClr val="D35625"/>
            </a:solidFill>
            <a:prstDash val="solid"/>
            <a:headEnd type="none" len="sm" w="sm"/>
            <a:tailEnd type="none" len="sm" w="sm"/>
          </a:ln>
        </p:spPr>
      </p:sp>
      <p:sp>
        <p:nvSpPr>
          <p:cNvPr name="AutoShape 18" id="18"/>
          <p:cNvSpPr/>
          <p:nvPr/>
        </p:nvSpPr>
        <p:spPr>
          <a:xfrm>
            <a:off x="-2232553" y="-1602625"/>
            <a:ext cx="4867141" cy="4867141"/>
          </a:xfrm>
          <a:prstGeom prst="line">
            <a:avLst/>
          </a:prstGeom>
          <a:ln cap="flat" w="28575">
            <a:solidFill>
              <a:srgbClr val="4FC0E8"/>
            </a:solidFill>
            <a:prstDash val="solid"/>
            <a:headEnd type="none" len="sm" w="sm"/>
            <a:tailEnd type="none" len="sm" w="sm"/>
          </a:ln>
        </p:spPr>
      </p:sp>
      <p:sp>
        <p:nvSpPr>
          <p:cNvPr name="AutoShape 19" id="19"/>
          <p:cNvSpPr/>
          <p:nvPr/>
        </p:nvSpPr>
        <p:spPr>
          <a:xfrm>
            <a:off x="-2359208" y="-1216357"/>
            <a:ext cx="4690515" cy="4690515"/>
          </a:xfrm>
          <a:prstGeom prst="line">
            <a:avLst/>
          </a:prstGeom>
          <a:ln cap="flat" w="28575">
            <a:solidFill>
              <a:srgbClr val="1211CA"/>
            </a:solidFill>
            <a:prstDash val="solid"/>
            <a:headEnd type="none" len="sm" w="sm"/>
            <a:tailEnd type="none" len="sm" w="sm"/>
          </a:ln>
        </p:spPr>
      </p:sp>
      <p:sp>
        <p:nvSpPr>
          <p:cNvPr name="AutoShape 20" id="20"/>
          <p:cNvSpPr/>
          <p:nvPr/>
        </p:nvSpPr>
        <p:spPr>
          <a:xfrm>
            <a:off x="-2503062" y="-776680"/>
            <a:ext cx="4347674" cy="4347674"/>
          </a:xfrm>
          <a:prstGeom prst="line">
            <a:avLst/>
          </a:prstGeom>
          <a:ln cap="flat" w="28575">
            <a:solidFill>
              <a:srgbClr val="243F88"/>
            </a:solidFill>
            <a:prstDash val="solid"/>
            <a:headEnd type="none" len="sm" w="sm"/>
            <a:tailEnd type="none" len="sm" w="sm"/>
          </a:ln>
        </p:spPr>
      </p:sp>
      <p:sp>
        <p:nvSpPr>
          <p:cNvPr name="AutoShape 21" id="21"/>
          <p:cNvSpPr/>
          <p:nvPr/>
        </p:nvSpPr>
        <p:spPr>
          <a:xfrm>
            <a:off x="-2623881" y="-332957"/>
            <a:ext cx="3963599" cy="3985594"/>
          </a:xfrm>
          <a:prstGeom prst="line">
            <a:avLst/>
          </a:prstGeom>
          <a:ln cap="flat" w="28575">
            <a:solidFill>
              <a:srgbClr val="1211CA"/>
            </a:solidFill>
            <a:prstDash val="solid"/>
            <a:headEnd type="none" len="sm" w="sm"/>
            <a:tailEnd type="none" len="sm" w="sm"/>
          </a:ln>
        </p:spPr>
      </p:sp>
      <p:sp>
        <p:nvSpPr>
          <p:cNvPr name="AutoShape 22" id="22"/>
          <p:cNvSpPr/>
          <p:nvPr/>
        </p:nvSpPr>
        <p:spPr>
          <a:xfrm>
            <a:off x="-2598114" y="228677"/>
            <a:ext cx="3377485" cy="3360058"/>
          </a:xfrm>
          <a:prstGeom prst="line">
            <a:avLst/>
          </a:prstGeom>
          <a:ln cap="flat" w="28575">
            <a:solidFill>
              <a:srgbClr val="F9B314"/>
            </a:solidFill>
            <a:prstDash val="solid"/>
            <a:headEnd type="none" len="sm" w="sm"/>
            <a:tailEnd type="none" len="sm" w="sm"/>
          </a:ln>
        </p:spPr>
      </p:sp>
      <p:sp>
        <p:nvSpPr>
          <p:cNvPr name="AutoShape 23" id="23"/>
          <p:cNvSpPr/>
          <p:nvPr/>
        </p:nvSpPr>
        <p:spPr>
          <a:xfrm>
            <a:off x="-2509797" y="905760"/>
            <a:ext cx="2628598" cy="2671969"/>
          </a:xfrm>
          <a:prstGeom prst="line">
            <a:avLst/>
          </a:prstGeom>
          <a:ln cap="flat" w="28575">
            <a:solidFill>
              <a:srgbClr val="040532"/>
            </a:solidFill>
            <a:prstDash val="solid"/>
            <a:headEnd type="none" len="sm" w="sm"/>
            <a:tailEnd type="none" len="sm" w="sm"/>
          </a:ln>
        </p:spPr>
      </p:sp>
      <p:sp>
        <p:nvSpPr>
          <p:cNvPr name="Freeform 24" id="24"/>
          <p:cNvSpPr/>
          <p:nvPr/>
        </p:nvSpPr>
        <p:spPr>
          <a:xfrm flipH="false" flipV="false" rot="-10800000">
            <a:off x="-1251326" y="8681112"/>
            <a:ext cx="3095939" cy="2879223"/>
          </a:xfrm>
          <a:custGeom>
            <a:avLst/>
            <a:gdLst/>
            <a:ahLst/>
            <a:cxnLst/>
            <a:rect r="r" b="b" t="t" l="l"/>
            <a:pathLst>
              <a:path h="2879223" w="3095939">
                <a:moveTo>
                  <a:pt x="0" y="0"/>
                </a:moveTo>
                <a:lnTo>
                  <a:pt x="3095939" y="0"/>
                </a:lnTo>
                <a:lnTo>
                  <a:pt x="3095939" y="2879223"/>
                </a:lnTo>
                <a:lnTo>
                  <a:pt x="0" y="2879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3592435" y="289877"/>
            <a:ext cx="11787313" cy="9997123"/>
          </a:xfrm>
          <a:custGeom>
            <a:avLst/>
            <a:gdLst/>
            <a:ahLst/>
            <a:cxnLst/>
            <a:rect r="r" b="b" t="t" l="l"/>
            <a:pathLst>
              <a:path h="9997123" w="11787313">
                <a:moveTo>
                  <a:pt x="0" y="0"/>
                </a:moveTo>
                <a:lnTo>
                  <a:pt x="11787313" y="0"/>
                </a:lnTo>
                <a:lnTo>
                  <a:pt x="11787313" y="9997123"/>
                </a:lnTo>
                <a:lnTo>
                  <a:pt x="0" y="9997123"/>
                </a:lnTo>
                <a:lnTo>
                  <a:pt x="0" y="0"/>
                </a:lnTo>
                <a:close/>
              </a:path>
            </a:pathLst>
          </a:custGeom>
          <a:blipFill>
            <a:blip r:embed="rId12"/>
            <a:stretch>
              <a:fillRect l="-257" t="0" r="-257" b="-1275"/>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421171" y="1756775"/>
            <a:ext cx="14254787" cy="7699985"/>
          </a:xfrm>
          <a:custGeom>
            <a:avLst/>
            <a:gdLst/>
            <a:ahLst/>
            <a:cxnLst/>
            <a:rect r="r" b="b" t="t" l="l"/>
            <a:pathLst>
              <a:path h="7699985" w="14254787">
                <a:moveTo>
                  <a:pt x="0" y="0"/>
                </a:moveTo>
                <a:lnTo>
                  <a:pt x="14254786" y="0"/>
                </a:lnTo>
                <a:lnTo>
                  <a:pt x="14254786" y="7699985"/>
                </a:lnTo>
                <a:lnTo>
                  <a:pt x="0" y="7699985"/>
                </a:lnTo>
                <a:lnTo>
                  <a:pt x="0" y="0"/>
                </a:lnTo>
                <a:close/>
              </a:path>
            </a:pathLst>
          </a:custGeom>
          <a:blipFill>
            <a:blip r:embed="rId14"/>
            <a:stretch>
              <a:fillRect l="-2050" t="0" r="-42295" b="0"/>
            </a:stretch>
          </a:blipFill>
        </p:spPr>
      </p:sp>
      <p:sp>
        <p:nvSpPr>
          <p:cNvPr name="TextBox 26" id="26"/>
          <p:cNvSpPr txBox="true"/>
          <p:nvPr/>
        </p:nvSpPr>
        <p:spPr>
          <a:xfrm rot="0">
            <a:off x="2843866" y="471170"/>
            <a:ext cx="12600269" cy="1193800"/>
          </a:xfrm>
          <a:prstGeom prst="rect">
            <a:avLst/>
          </a:prstGeom>
        </p:spPr>
        <p:txBody>
          <a:bodyPr anchor="t" rtlCol="false" tIns="0" lIns="0" bIns="0" rIns="0">
            <a:spAutoFit/>
          </a:bodyPr>
          <a:lstStyle/>
          <a:p>
            <a:pPr algn="ctr">
              <a:lnSpc>
                <a:spcPts val="9799"/>
              </a:lnSpc>
            </a:pPr>
            <a:r>
              <a:rPr lang="en-US" sz="6999">
                <a:solidFill>
                  <a:srgbClr val="040532"/>
                </a:solidFill>
                <a:latin typeface="Open Sans Bold"/>
              </a:rPr>
              <a:t>CREATE COURSE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029456" y="1138388"/>
            <a:ext cx="13262122" cy="8525568"/>
          </a:xfrm>
          <a:custGeom>
            <a:avLst/>
            <a:gdLst/>
            <a:ahLst/>
            <a:cxnLst/>
            <a:rect r="r" b="b" t="t" l="l"/>
            <a:pathLst>
              <a:path h="8525568" w="13262122">
                <a:moveTo>
                  <a:pt x="0" y="0"/>
                </a:moveTo>
                <a:lnTo>
                  <a:pt x="13262122" y="0"/>
                </a:lnTo>
                <a:lnTo>
                  <a:pt x="13262122" y="8525569"/>
                </a:lnTo>
                <a:lnTo>
                  <a:pt x="0" y="8525569"/>
                </a:lnTo>
                <a:lnTo>
                  <a:pt x="0" y="0"/>
                </a:lnTo>
                <a:close/>
              </a:path>
            </a:pathLst>
          </a:custGeom>
          <a:blipFill>
            <a:blip r:embed="rId10"/>
            <a:stretch>
              <a:fillRect l="-1667" t="-795" r="-717" b="-1746"/>
            </a:stretch>
          </a:blipFill>
        </p:spPr>
      </p:sp>
      <p:sp>
        <p:nvSpPr>
          <p:cNvPr name="TextBox 26" id="26"/>
          <p:cNvSpPr txBox="true"/>
          <p:nvPr/>
        </p:nvSpPr>
        <p:spPr>
          <a:xfrm rot="0">
            <a:off x="2360383" y="-112825"/>
            <a:ext cx="12600269" cy="1193800"/>
          </a:xfrm>
          <a:prstGeom prst="rect">
            <a:avLst/>
          </a:prstGeom>
        </p:spPr>
        <p:txBody>
          <a:bodyPr anchor="t" rtlCol="false" tIns="0" lIns="0" bIns="0" rIns="0">
            <a:spAutoFit/>
          </a:bodyPr>
          <a:lstStyle/>
          <a:p>
            <a:pPr algn="ctr">
              <a:lnSpc>
                <a:spcPts val="9799"/>
              </a:lnSpc>
            </a:pPr>
            <a:r>
              <a:rPr lang="en-US" sz="6999">
                <a:solidFill>
                  <a:srgbClr val="040532"/>
                </a:solidFill>
                <a:latin typeface="Open Sans Bold"/>
              </a:rPr>
              <a:t>CREATE LESSON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421171" y="1745344"/>
            <a:ext cx="14254787" cy="7691019"/>
          </a:xfrm>
          <a:custGeom>
            <a:avLst/>
            <a:gdLst/>
            <a:ahLst/>
            <a:cxnLst/>
            <a:rect r="r" b="b" t="t" l="l"/>
            <a:pathLst>
              <a:path h="7691019" w="14254787">
                <a:moveTo>
                  <a:pt x="0" y="0"/>
                </a:moveTo>
                <a:lnTo>
                  <a:pt x="14254786" y="0"/>
                </a:lnTo>
                <a:lnTo>
                  <a:pt x="14254786" y="7691019"/>
                </a:lnTo>
                <a:lnTo>
                  <a:pt x="0" y="7691019"/>
                </a:lnTo>
                <a:lnTo>
                  <a:pt x="0" y="0"/>
                </a:lnTo>
                <a:close/>
              </a:path>
            </a:pathLst>
          </a:custGeom>
          <a:blipFill>
            <a:blip r:embed="rId14"/>
            <a:stretch>
              <a:fillRect l="-854" t="0" r="-854" b="0"/>
            </a:stretch>
          </a:blipFill>
        </p:spPr>
      </p:sp>
      <p:sp>
        <p:nvSpPr>
          <p:cNvPr name="TextBox 26" id="26"/>
          <p:cNvSpPr txBox="true"/>
          <p:nvPr/>
        </p:nvSpPr>
        <p:spPr>
          <a:xfrm rot="0">
            <a:off x="2394329" y="228292"/>
            <a:ext cx="12600269" cy="1193800"/>
          </a:xfrm>
          <a:prstGeom prst="rect">
            <a:avLst/>
          </a:prstGeom>
        </p:spPr>
        <p:txBody>
          <a:bodyPr anchor="t" rtlCol="false" tIns="0" lIns="0" bIns="0" rIns="0">
            <a:spAutoFit/>
          </a:bodyPr>
          <a:lstStyle/>
          <a:p>
            <a:pPr algn="ctr">
              <a:lnSpc>
                <a:spcPts val="9799"/>
              </a:lnSpc>
            </a:pPr>
            <a:r>
              <a:rPr lang="en-US" sz="6999">
                <a:solidFill>
                  <a:srgbClr val="040532"/>
                </a:solidFill>
                <a:latin typeface="Open Sans Bold"/>
              </a:rPr>
              <a:t>CREATE LESSON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421171" y="1756775"/>
            <a:ext cx="14238995" cy="7679588"/>
          </a:xfrm>
          <a:custGeom>
            <a:avLst/>
            <a:gdLst/>
            <a:ahLst/>
            <a:cxnLst/>
            <a:rect r="r" b="b" t="t" l="l"/>
            <a:pathLst>
              <a:path h="7679588" w="14238995">
                <a:moveTo>
                  <a:pt x="0" y="0"/>
                </a:moveTo>
                <a:lnTo>
                  <a:pt x="14238995" y="0"/>
                </a:lnTo>
                <a:lnTo>
                  <a:pt x="14238995" y="7679588"/>
                </a:lnTo>
                <a:lnTo>
                  <a:pt x="0" y="7679588"/>
                </a:lnTo>
                <a:lnTo>
                  <a:pt x="0" y="0"/>
                </a:lnTo>
                <a:close/>
              </a:path>
            </a:pathLst>
          </a:custGeom>
          <a:blipFill>
            <a:blip r:embed="rId14"/>
            <a:stretch>
              <a:fillRect l="-2080" t="-148" r="-3774" b="0"/>
            </a:stretch>
          </a:blipFill>
        </p:spPr>
      </p:sp>
      <p:sp>
        <p:nvSpPr>
          <p:cNvPr name="TextBox 26" id="26"/>
          <p:cNvSpPr txBox="true"/>
          <p:nvPr/>
        </p:nvSpPr>
        <p:spPr>
          <a:xfrm rot="0">
            <a:off x="2394329" y="228292"/>
            <a:ext cx="12600269" cy="1193800"/>
          </a:xfrm>
          <a:prstGeom prst="rect">
            <a:avLst/>
          </a:prstGeom>
        </p:spPr>
        <p:txBody>
          <a:bodyPr anchor="t" rtlCol="false" tIns="0" lIns="0" bIns="0" rIns="0">
            <a:spAutoFit/>
          </a:bodyPr>
          <a:lstStyle/>
          <a:p>
            <a:pPr algn="ctr">
              <a:lnSpc>
                <a:spcPts val="9799"/>
              </a:lnSpc>
            </a:pPr>
            <a:r>
              <a:rPr lang="en-US" sz="6999">
                <a:solidFill>
                  <a:srgbClr val="040532"/>
                </a:solidFill>
                <a:latin typeface="Open Sans Bold"/>
              </a:rPr>
              <a:t>VIEW COURSE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257252" y="1756775"/>
            <a:ext cx="15569772" cy="6218217"/>
          </a:xfrm>
          <a:custGeom>
            <a:avLst/>
            <a:gdLst/>
            <a:ahLst/>
            <a:cxnLst/>
            <a:rect r="r" b="b" t="t" l="l"/>
            <a:pathLst>
              <a:path h="6218217" w="15569772">
                <a:moveTo>
                  <a:pt x="0" y="0"/>
                </a:moveTo>
                <a:lnTo>
                  <a:pt x="15569773" y="0"/>
                </a:lnTo>
                <a:lnTo>
                  <a:pt x="15569773" y="6218217"/>
                </a:lnTo>
                <a:lnTo>
                  <a:pt x="0" y="6218217"/>
                </a:lnTo>
                <a:lnTo>
                  <a:pt x="0" y="0"/>
                </a:lnTo>
                <a:close/>
              </a:path>
            </a:pathLst>
          </a:custGeom>
          <a:blipFill>
            <a:blip r:embed="rId10"/>
            <a:stretch>
              <a:fillRect l="-8534" t="-2879" r="0" b="-4341"/>
            </a:stretch>
          </a:blipFill>
        </p:spPr>
      </p:sp>
      <p:sp>
        <p:nvSpPr>
          <p:cNvPr name="TextBox 26" id="26"/>
          <p:cNvSpPr txBox="true"/>
          <p:nvPr/>
        </p:nvSpPr>
        <p:spPr>
          <a:xfrm rot="0">
            <a:off x="5607820" y="-16259"/>
            <a:ext cx="7072360" cy="1533525"/>
          </a:xfrm>
          <a:prstGeom prst="rect">
            <a:avLst/>
          </a:prstGeom>
        </p:spPr>
        <p:txBody>
          <a:bodyPr anchor="t" rtlCol="false" tIns="0" lIns="0" bIns="0" rIns="0">
            <a:spAutoFit/>
          </a:bodyPr>
          <a:lstStyle/>
          <a:p>
            <a:pPr algn="ctr">
              <a:lnSpc>
                <a:spcPts val="12599"/>
              </a:lnSpc>
            </a:pPr>
            <a:r>
              <a:rPr lang="en-US" sz="9000">
                <a:solidFill>
                  <a:srgbClr val="040532"/>
                </a:solidFill>
                <a:latin typeface="Open Sans Bold"/>
              </a:rPr>
              <a:t>CODING</a:t>
            </a:r>
          </a:p>
        </p:txBody>
      </p:sp>
      <p:sp>
        <p:nvSpPr>
          <p:cNvPr name="TextBox 27" id="27"/>
          <p:cNvSpPr txBox="true"/>
          <p:nvPr/>
        </p:nvSpPr>
        <p:spPr>
          <a:xfrm rot="0">
            <a:off x="2843866" y="8873217"/>
            <a:ext cx="12600269" cy="962660"/>
          </a:xfrm>
          <a:prstGeom prst="rect">
            <a:avLst/>
          </a:prstGeom>
        </p:spPr>
        <p:txBody>
          <a:bodyPr anchor="t" rtlCol="false" tIns="0" lIns="0" bIns="0" rIns="0">
            <a:spAutoFit/>
          </a:bodyPr>
          <a:lstStyle/>
          <a:p>
            <a:pPr algn="ctr">
              <a:lnSpc>
                <a:spcPts val="7840"/>
              </a:lnSpc>
            </a:pPr>
            <a:r>
              <a:rPr lang="en-US" sz="5600">
                <a:solidFill>
                  <a:srgbClr val="040532"/>
                </a:solidFill>
                <a:latin typeface="Open Sans Bold"/>
              </a:rPr>
              <a:t>DATABASE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768077" y="1517266"/>
            <a:ext cx="14276145" cy="7008612"/>
          </a:xfrm>
          <a:custGeom>
            <a:avLst/>
            <a:gdLst/>
            <a:ahLst/>
            <a:cxnLst/>
            <a:rect r="r" b="b" t="t" l="l"/>
            <a:pathLst>
              <a:path h="7008612" w="14276145">
                <a:moveTo>
                  <a:pt x="0" y="0"/>
                </a:moveTo>
                <a:lnTo>
                  <a:pt x="14276145" y="0"/>
                </a:lnTo>
                <a:lnTo>
                  <a:pt x="14276145" y="7008612"/>
                </a:lnTo>
                <a:lnTo>
                  <a:pt x="0" y="7008612"/>
                </a:lnTo>
                <a:lnTo>
                  <a:pt x="0" y="0"/>
                </a:lnTo>
                <a:close/>
              </a:path>
            </a:pathLst>
          </a:custGeom>
          <a:blipFill>
            <a:blip r:embed="rId10"/>
            <a:stretch>
              <a:fillRect l="-3152" t="0" r="-3152" b="0"/>
            </a:stretch>
          </a:blipFill>
        </p:spPr>
      </p:sp>
      <p:sp>
        <p:nvSpPr>
          <p:cNvPr name="TextBox 26" id="26"/>
          <p:cNvSpPr txBox="true"/>
          <p:nvPr/>
        </p:nvSpPr>
        <p:spPr>
          <a:xfrm rot="0">
            <a:off x="5607820" y="-16259"/>
            <a:ext cx="7072360" cy="1533525"/>
          </a:xfrm>
          <a:prstGeom prst="rect">
            <a:avLst/>
          </a:prstGeom>
        </p:spPr>
        <p:txBody>
          <a:bodyPr anchor="t" rtlCol="false" tIns="0" lIns="0" bIns="0" rIns="0">
            <a:spAutoFit/>
          </a:bodyPr>
          <a:lstStyle/>
          <a:p>
            <a:pPr algn="ctr">
              <a:lnSpc>
                <a:spcPts val="12599"/>
              </a:lnSpc>
            </a:pPr>
            <a:r>
              <a:rPr lang="en-US" sz="9000">
                <a:solidFill>
                  <a:srgbClr val="040532"/>
                </a:solidFill>
                <a:latin typeface="Open Sans Bold"/>
              </a:rPr>
              <a:t>CODING</a:t>
            </a:r>
          </a:p>
        </p:txBody>
      </p:sp>
      <p:sp>
        <p:nvSpPr>
          <p:cNvPr name="TextBox 27" id="27"/>
          <p:cNvSpPr txBox="true"/>
          <p:nvPr/>
        </p:nvSpPr>
        <p:spPr>
          <a:xfrm rot="0">
            <a:off x="2843866" y="8873217"/>
            <a:ext cx="12600269" cy="962660"/>
          </a:xfrm>
          <a:prstGeom prst="rect">
            <a:avLst/>
          </a:prstGeom>
        </p:spPr>
        <p:txBody>
          <a:bodyPr anchor="t" rtlCol="false" tIns="0" lIns="0" bIns="0" rIns="0">
            <a:spAutoFit/>
          </a:bodyPr>
          <a:lstStyle/>
          <a:p>
            <a:pPr algn="ctr">
              <a:lnSpc>
                <a:spcPts val="7840"/>
              </a:lnSpc>
            </a:pPr>
            <a:r>
              <a:rPr lang="en-US" sz="5600">
                <a:solidFill>
                  <a:srgbClr val="040532"/>
                </a:solidFill>
                <a:latin typeface="Open Sans Bold"/>
              </a:rPr>
              <a:t>DATABASE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768077" y="1517266"/>
            <a:ext cx="14276145" cy="7008612"/>
          </a:xfrm>
          <a:custGeom>
            <a:avLst/>
            <a:gdLst/>
            <a:ahLst/>
            <a:cxnLst/>
            <a:rect r="r" b="b" t="t" l="l"/>
            <a:pathLst>
              <a:path h="7008612" w="14276145">
                <a:moveTo>
                  <a:pt x="0" y="0"/>
                </a:moveTo>
                <a:lnTo>
                  <a:pt x="14276145" y="0"/>
                </a:lnTo>
                <a:lnTo>
                  <a:pt x="14276145" y="7008612"/>
                </a:lnTo>
                <a:lnTo>
                  <a:pt x="0" y="7008612"/>
                </a:lnTo>
                <a:lnTo>
                  <a:pt x="0" y="0"/>
                </a:lnTo>
                <a:close/>
              </a:path>
            </a:pathLst>
          </a:custGeom>
          <a:blipFill>
            <a:blip r:embed="rId10"/>
            <a:stretch>
              <a:fillRect l="-1138" t="0" r="-1138" b="0"/>
            </a:stretch>
          </a:blipFill>
        </p:spPr>
      </p:sp>
      <p:sp>
        <p:nvSpPr>
          <p:cNvPr name="TextBox 26" id="26"/>
          <p:cNvSpPr txBox="true"/>
          <p:nvPr/>
        </p:nvSpPr>
        <p:spPr>
          <a:xfrm rot="0">
            <a:off x="5607820" y="-16259"/>
            <a:ext cx="7072360" cy="1533525"/>
          </a:xfrm>
          <a:prstGeom prst="rect">
            <a:avLst/>
          </a:prstGeom>
        </p:spPr>
        <p:txBody>
          <a:bodyPr anchor="t" rtlCol="false" tIns="0" lIns="0" bIns="0" rIns="0">
            <a:spAutoFit/>
          </a:bodyPr>
          <a:lstStyle/>
          <a:p>
            <a:pPr algn="ctr">
              <a:lnSpc>
                <a:spcPts val="12599"/>
              </a:lnSpc>
            </a:pPr>
            <a:r>
              <a:rPr lang="en-US" sz="9000">
                <a:solidFill>
                  <a:srgbClr val="040532"/>
                </a:solidFill>
                <a:latin typeface="Open Sans Bold"/>
              </a:rPr>
              <a:t>CODING</a:t>
            </a:r>
          </a:p>
        </p:txBody>
      </p:sp>
      <p:sp>
        <p:nvSpPr>
          <p:cNvPr name="TextBox 27" id="27"/>
          <p:cNvSpPr txBox="true"/>
          <p:nvPr/>
        </p:nvSpPr>
        <p:spPr>
          <a:xfrm rot="0">
            <a:off x="2843866" y="8873217"/>
            <a:ext cx="12600269" cy="962660"/>
          </a:xfrm>
          <a:prstGeom prst="rect">
            <a:avLst/>
          </a:prstGeom>
        </p:spPr>
        <p:txBody>
          <a:bodyPr anchor="t" rtlCol="false" tIns="0" lIns="0" bIns="0" rIns="0">
            <a:spAutoFit/>
          </a:bodyPr>
          <a:lstStyle/>
          <a:p>
            <a:pPr algn="ctr">
              <a:lnSpc>
                <a:spcPts val="7840"/>
              </a:lnSpc>
            </a:pPr>
            <a:r>
              <a:rPr lang="en-US" sz="5600">
                <a:solidFill>
                  <a:srgbClr val="040532"/>
                </a:solidFill>
                <a:latin typeface="Open Sans Bold"/>
              </a:rPr>
              <a:t>DATABASE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8992">
            <a:off x="-3196458" y="-436855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708220" y="-3303654"/>
            <a:ext cx="5476297" cy="4820920"/>
          </a:xfrm>
          <a:prstGeom prst="line">
            <a:avLst/>
          </a:prstGeom>
          <a:ln cap="flat" w="28575">
            <a:solidFill>
              <a:srgbClr val="EA6F0D"/>
            </a:solidFill>
            <a:prstDash val="solid"/>
            <a:headEnd type="none" len="sm" w="sm"/>
            <a:tailEnd type="none" len="sm" w="sm"/>
          </a:ln>
        </p:spPr>
      </p:sp>
      <p:sp>
        <p:nvSpPr>
          <p:cNvPr name="AutoShape 6" id="6"/>
          <p:cNvSpPr/>
          <p:nvPr/>
        </p:nvSpPr>
        <p:spPr>
          <a:xfrm>
            <a:off x="-3903529" y="-2979009"/>
            <a:ext cx="5324700" cy="4735784"/>
          </a:xfrm>
          <a:prstGeom prst="line">
            <a:avLst/>
          </a:prstGeom>
          <a:ln cap="flat" w="28575">
            <a:solidFill>
              <a:srgbClr val="1211CA"/>
            </a:solidFill>
            <a:prstDash val="solid"/>
            <a:headEnd type="none" len="sm" w="sm"/>
            <a:tailEnd type="none" len="sm" w="sm"/>
          </a:ln>
        </p:spPr>
      </p:sp>
      <p:sp>
        <p:nvSpPr>
          <p:cNvPr name="AutoShape 7" id="7"/>
          <p:cNvSpPr/>
          <p:nvPr/>
        </p:nvSpPr>
        <p:spPr>
          <a:xfrm>
            <a:off x="-4061876" y="-2610656"/>
            <a:ext cx="5143247" cy="4574401"/>
          </a:xfrm>
          <a:prstGeom prst="line">
            <a:avLst/>
          </a:prstGeom>
          <a:ln cap="flat" w="28575">
            <a:solidFill>
              <a:srgbClr val="F9B314"/>
            </a:solidFill>
            <a:prstDash val="solid"/>
            <a:headEnd type="none" len="sm" w="sm"/>
            <a:tailEnd type="none" len="sm" w="sm"/>
          </a:ln>
        </p:spPr>
      </p:sp>
      <p:sp>
        <p:nvSpPr>
          <p:cNvPr name="AutoShape 8" id="8"/>
          <p:cNvSpPr/>
          <p:nvPr/>
        </p:nvSpPr>
        <p:spPr>
          <a:xfrm>
            <a:off x="-4165741" y="-2217647"/>
            <a:ext cx="4956601" cy="4408398"/>
          </a:xfrm>
          <a:prstGeom prst="line">
            <a:avLst/>
          </a:prstGeom>
          <a:ln cap="flat" w="28575">
            <a:solidFill>
              <a:srgbClr val="248ECE"/>
            </a:solidFill>
            <a:prstDash val="solid"/>
            <a:headEnd type="none" len="sm" w="sm"/>
            <a:tailEnd type="none" len="sm" w="sm"/>
          </a:ln>
        </p:spPr>
      </p:sp>
      <p:sp>
        <p:nvSpPr>
          <p:cNvPr name="AutoShape 9" id="9"/>
          <p:cNvSpPr/>
          <p:nvPr/>
        </p:nvSpPr>
        <p:spPr>
          <a:xfrm>
            <a:off x="-4283656" y="-1770316"/>
            <a:ext cx="4594311" cy="4086177"/>
          </a:xfrm>
          <a:prstGeom prst="line">
            <a:avLst/>
          </a:prstGeom>
          <a:ln cap="flat" w="28575">
            <a:solidFill>
              <a:srgbClr val="3A3839"/>
            </a:solidFill>
            <a:prstDash val="solid"/>
            <a:headEnd type="none" len="sm" w="sm"/>
            <a:tailEnd type="none" len="sm" w="sm"/>
          </a:ln>
        </p:spPr>
      </p:sp>
      <p:grpSp>
        <p:nvGrpSpPr>
          <p:cNvPr name="Group 10" id="10"/>
          <p:cNvGrpSpPr/>
          <p:nvPr/>
        </p:nvGrpSpPr>
        <p:grpSpPr>
          <a:xfrm rot="2653219">
            <a:off x="16151288" y="811113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8ECE"/>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5675957" y="8987517"/>
            <a:ext cx="5254579" cy="5061670"/>
          </a:xfrm>
          <a:prstGeom prst="line">
            <a:avLst/>
          </a:prstGeom>
          <a:ln cap="flat" w="28575">
            <a:solidFill>
              <a:srgbClr val="EA6F0D"/>
            </a:solidFill>
            <a:prstDash val="solid"/>
            <a:headEnd type="none" len="sm" w="sm"/>
            <a:tailEnd type="none" len="sm" w="sm"/>
          </a:ln>
        </p:spPr>
      </p:sp>
      <p:sp>
        <p:nvSpPr>
          <p:cNvPr name="AutoShape 14" id="14"/>
          <p:cNvSpPr/>
          <p:nvPr/>
        </p:nvSpPr>
        <p:spPr>
          <a:xfrm>
            <a:off x="15466285" y="9303076"/>
            <a:ext cx="5106952" cy="4969821"/>
          </a:xfrm>
          <a:prstGeom prst="line">
            <a:avLst/>
          </a:prstGeom>
          <a:ln cap="flat" w="28575">
            <a:solidFill>
              <a:srgbClr val="1211CA"/>
            </a:solidFill>
            <a:prstDash val="solid"/>
            <a:headEnd type="none" len="sm" w="sm"/>
            <a:tailEnd type="none" len="sm" w="sm"/>
          </a:ln>
        </p:spPr>
      </p:sp>
      <p:sp>
        <p:nvSpPr>
          <p:cNvPr name="AutoShape 15" id="15"/>
          <p:cNvSpPr/>
          <p:nvPr/>
        </p:nvSpPr>
        <p:spPr>
          <a:xfrm>
            <a:off x="15291578" y="9663957"/>
            <a:ext cx="4932920" cy="4800462"/>
          </a:xfrm>
          <a:prstGeom prst="line">
            <a:avLst/>
          </a:prstGeom>
          <a:ln cap="flat" w="28575">
            <a:solidFill>
              <a:srgbClr val="F9B314"/>
            </a:solidFill>
            <a:prstDash val="solid"/>
            <a:headEnd type="none" len="sm" w="sm"/>
            <a:tailEnd type="none" len="sm" w="sm"/>
          </a:ln>
        </p:spPr>
      </p:sp>
      <p:sp>
        <p:nvSpPr>
          <p:cNvPr name="AutoShape 16" id="16"/>
          <p:cNvSpPr/>
          <p:nvPr/>
        </p:nvSpPr>
        <p:spPr>
          <a:xfrm>
            <a:off x="15170191" y="10051912"/>
            <a:ext cx="4753907" cy="4626256"/>
          </a:xfrm>
          <a:prstGeom prst="line">
            <a:avLst/>
          </a:prstGeom>
          <a:ln cap="flat" w="28575">
            <a:solidFill>
              <a:srgbClr val="248ECE"/>
            </a:solidFill>
            <a:prstDash val="solid"/>
            <a:headEnd type="none" len="sm" w="sm"/>
            <a:tailEnd type="none" len="sm" w="sm"/>
          </a:ln>
        </p:spPr>
      </p:sp>
      <p:sp>
        <p:nvSpPr>
          <p:cNvPr name="Freeform 17" id="17"/>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7204191" y="884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7194666" y="112122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0800000">
            <a:off x="17194666" y="220503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5400000">
            <a:off x="17194666" y="32888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768077" y="1517266"/>
            <a:ext cx="14190556" cy="7676400"/>
          </a:xfrm>
          <a:custGeom>
            <a:avLst/>
            <a:gdLst/>
            <a:ahLst/>
            <a:cxnLst/>
            <a:rect r="r" b="b" t="t" l="l"/>
            <a:pathLst>
              <a:path h="7676400" w="14190556">
                <a:moveTo>
                  <a:pt x="0" y="0"/>
                </a:moveTo>
                <a:lnTo>
                  <a:pt x="14190556" y="0"/>
                </a:lnTo>
                <a:lnTo>
                  <a:pt x="14190556" y="7676400"/>
                </a:lnTo>
                <a:lnTo>
                  <a:pt x="0" y="7676400"/>
                </a:lnTo>
                <a:lnTo>
                  <a:pt x="0" y="0"/>
                </a:lnTo>
                <a:close/>
              </a:path>
            </a:pathLst>
          </a:custGeom>
          <a:blipFill>
            <a:blip r:embed="rId12"/>
            <a:stretch>
              <a:fillRect l="0" t="-739" r="0" b="-739"/>
            </a:stretch>
          </a:blipFill>
        </p:spPr>
      </p:sp>
      <p:sp>
        <p:nvSpPr>
          <p:cNvPr name="TextBox 26" id="26"/>
          <p:cNvSpPr txBox="true"/>
          <p:nvPr/>
        </p:nvSpPr>
        <p:spPr>
          <a:xfrm rot="0">
            <a:off x="5607820" y="-161925"/>
            <a:ext cx="7072360" cy="1533525"/>
          </a:xfrm>
          <a:prstGeom prst="rect">
            <a:avLst/>
          </a:prstGeom>
        </p:spPr>
        <p:txBody>
          <a:bodyPr anchor="t" rtlCol="false" tIns="0" lIns="0" bIns="0" rIns="0">
            <a:spAutoFit/>
          </a:bodyPr>
          <a:lstStyle/>
          <a:p>
            <a:pPr algn="ctr">
              <a:lnSpc>
                <a:spcPts val="12599"/>
              </a:lnSpc>
            </a:pPr>
            <a:r>
              <a:rPr lang="en-US" sz="9000">
                <a:solidFill>
                  <a:srgbClr val="040532"/>
                </a:solidFill>
                <a:latin typeface="Open Sans Bold"/>
              </a:rPr>
              <a:t>CODING</a:t>
            </a:r>
          </a:p>
        </p:txBody>
      </p:sp>
      <p:sp>
        <p:nvSpPr>
          <p:cNvPr name="TextBox 27" id="27"/>
          <p:cNvSpPr txBox="true"/>
          <p:nvPr/>
        </p:nvSpPr>
        <p:spPr>
          <a:xfrm rot="0">
            <a:off x="2843866" y="8873217"/>
            <a:ext cx="12600269" cy="962660"/>
          </a:xfrm>
          <a:prstGeom prst="rect">
            <a:avLst/>
          </a:prstGeom>
        </p:spPr>
        <p:txBody>
          <a:bodyPr anchor="t" rtlCol="false" tIns="0" lIns="0" bIns="0" rIns="0">
            <a:spAutoFit/>
          </a:bodyPr>
          <a:lstStyle/>
          <a:p>
            <a:pPr algn="ctr">
              <a:lnSpc>
                <a:spcPts val="7840"/>
              </a:lnSpc>
            </a:pPr>
            <a:r>
              <a:rPr lang="en-US" sz="5600">
                <a:solidFill>
                  <a:srgbClr val="040532"/>
                </a:solidFill>
                <a:latin typeface="Open Sans Bold"/>
              </a:rPr>
              <a:t>DATABASE RELATIONS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26651">
            <a:off x="8133996" y="384882"/>
            <a:ext cx="2897921" cy="737653"/>
          </a:xfrm>
          <a:custGeom>
            <a:avLst/>
            <a:gdLst/>
            <a:ahLst/>
            <a:cxnLst/>
            <a:rect r="r" b="b" t="t" l="l"/>
            <a:pathLst>
              <a:path h="737653" w="2897921">
                <a:moveTo>
                  <a:pt x="0" y="0"/>
                </a:moveTo>
                <a:lnTo>
                  <a:pt x="2897920" y="0"/>
                </a:lnTo>
                <a:lnTo>
                  <a:pt x="2897920" y="737653"/>
                </a:lnTo>
                <a:lnTo>
                  <a:pt x="0" y="7376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399999">
            <a:off x="5978678" y="-276958"/>
            <a:ext cx="1663411" cy="1056266"/>
          </a:xfrm>
          <a:custGeom>
            <a:avLst/>
            <a:gdLst/>
            <a:ahLst/>
            <a:cxnLst/>
            <a:rect r="r" b="b" t="t" l="l"/>
            <a:pathLst>
              <a:path h="1056266" w="1663411">
                <a:moveTo>
                  <a:pt x="0" y="0"/>
                </a:moveTo>
                <a:lnTo>
                  <a:pt x="1663411" y="0"/>
                </a:lnTo>
                <a:lnTo>
                  <a:pt x="1663411" y="1056266"/>
                </a:lnTo>
                <a:lnTo>
                  <a:pt x="0" y="1056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0930664" y="-276958"/>
            <a:ext cx="1663411" cy="1056266"/>
          </a:xfrm>
          <a:custGeom>
            <a:avLst/>
            <a:gdLst/>
            <a:ahLst/>
            <a:cxnLst/>
            <a:rect r="r" b="b" t="t" l="l"/>
            <a:pathLst>
              <a:path h="1056266" w="1663411">
                <a:moveTo>
                  <a:pt x="0" y="0"/>
                </a:moveTo>
                <a:lnTo>
                  <a:pt x="1663411" y="0"/>
                </a:lnTo>
                <a:lnTo>
                  <a:pt x="1663411" y="1056266"/>
                </a:lnTo>
                <a:lnTo>
                  <a:pt x="0" y="1056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553842" y="-203686"/>
            <a:ext cx="3754229" cy="810588"/>
          </a:xfrm>
          <a:prstGeom prst="rect">
            <a:avLst/>
          </a:prstGeom>
        </p:spPr>
        <p:txBody>
          <a:bodyPr anchor="t" rtlCol="false" tIns="0" lIns="0" bIns="0" rIns="0">
            <a:spAutoFit/>
          </a:bodyPr>
          <a:lstStyle/>
          <a:p>
            <a:pPr algn="ctr">
              <a:lnSpc>
                <a:spcPts val="6608"/>
              </a:lnSpc>
              <a:spcBef>
                <a:spcPct val="0"/>
              </a:spcBef>
            </a:pPr>
            <a:r>
              <a:rPr lang="en-US" sz="4720">
                <a:solidFill>
                  <a:srgbClr val="040532"/>
                </a:solidFill>
                <a:latin typeface="Open Sans Bold"/>
              </a:rPr>
              <a:t>Future Work</a:t>
            </a:r>
          </a:p>
        </p:txBody>
      </p:sp>
      <p:sp>
        <p:nvSpPr>
          <p:cNvPr name="TextBox 6" id="6"/>
          <p:cNvSpPr txBox="true"/>
          <p:nvPr/>
        </p:nvSpPr>
        <p:spPr>
          <a:xfrm rot="0">
            <a:off x="2433942" y="1897202"/>
            <a:ext cx="13420117" cy="506095"/>
          </a:xfrm>
          <a:prstGeom prst="rect">
            <a:avLst/>
          </a:prstGeom>
        </p:spPr>
        <p:txBody>
          <a:bodyPr anchor="t" rtlCol="false" tIns="0" lIns="0" bIns="0" rIns="0">
            <a:spAutoFit/>
          </a:bodyPr>
          <a:lstStyle/>
          <a:p>
            <a:pPr algn="ctr">
              <a:lnSpc>
                <a:spcPts val="4130"/>
              </a:lnSpc>
            </a:pPr>
            <a:r>
              <a:rPr lang="en-US" sz="2950">
                <a:solidFill>
                  <a:srgbClr val="000000"/>
                </a:solidFill>
                <a:latin typeface="Canva Sans Bold"/>
              </a:rPr>
              <a:t>We will create interactive challenges and projects for users.</a:t>
            </a:r>
          </a:p>
        </p:txBody>
      </p:sp>
      <p:sp>
        <p:nvSpPr>
          <p:cNvPr name="TextBox 7" id="7"/>
          <p:cNvSpPr txBox="true"/>
          <p:nvPr/>
        </p:nvSpPr>
        <p:spPr>
          <a:xfrm rot="0">
            <a:off x="3277333" y="2623509"/>
            <a:ext cx="11733334" cy="506095"/>
          </a:xfrm>
          <a:prstGeom prst="rect">
            <a:avLst/>
          </a:prstGeom>
        </p:spPr>
        <p:txBody>
          <a:bodyPr anchor="t" rtlCol="false" tIns="0" lIns="0" bIns="0" rIns="0">
            <a:spAutoFit/>
          </a:bodyPr>
          <a:lstStyle/>
          <a:p>
            <a:pPr algn="ctr">
              <a:lnSpc>
                <a:spcPts val="4130"/>
              </a:lnSpc>
            </a:pPr>
            <a:r>
              <a:rPr lang="en-US" sz="2950">
                <a:solidFill>
                  <a:srgbClr val="000000"/>
                </a:solidFill>
                <a:latin typeface="Canva Sans"/>
              </a:rPr>
              <a:t>We will update the course content regularly.</a:t>
            </a:r>
          </a:p>
        </p:txBody>
      </p:sp>
      <p:sp>
        <p:nvSpPr>
          <p:cNvPr name="TextBox 8" id="8"/>
          <p:cNvSpPr txBox="true"/>
          <p:nvPr/>
        </p:nvSpPr>
        <p:spPr>
          <a:xfrm rot="0">
            <a:off x="1247633" y="3346416"/>
            <a:ext cx="15792734" cy="506095"/>
          </a:xfrm>
          <a:prstGeom prst="rect">
            <a:avLst/>
          </a:prstGeom>
        </p:spPr>
        <p:txBody>
          <a:bodyPr anchor="t" rtlCol="false" tIns="0" lIns="0" bIns="0" rIns="0">
            <a:spAutoFit/>
          </a:bodyPr>
          <a:lstStyle/>
          <a:p>
            <a:pPr algn="ctr">
              <a:lnSpc>
                <a:spcPts val="4130"/>
              </a:lnSpc>
            </a:pPr>
            <a:r>
              <a:rPr lang="en-US" sz="2950">
                <a:solidFill>
                  <a:srgbClr val="000000"/>
                </a:solidFill>
                <a:latin typeface="Canva Sans Bold"/>
              </a:rPr>
              <a:t>We will ensure that our website is accessible to users with disabilities.</a:t>
            </a:r>
          </a:p>
        </p:txBody>
      </p:sp>
      <p:sp>
        <p:nvSpPr>
          <p:cNvPr name="TextBox 9" id="9"/>
          <p:cNvSpPr txBox="true"/>
          <p:nvPr/>
        </p:nvSpPr>
        <p:spPr>
          <a:xfrm rot="0">
            <a:off x="1247633" y="4072723"/>
            <a:ext cx="15792734" cy="506095"/>
          </a:xfrm>
          <a:prstGeom prst="rect">
            <a:avLst/>
          </a:prstGeom>
        </p:spPr>
        <p:txBody>
          <a:bodyPr anchor="t" rtlCol="false" tIns="0" lIns="0" bIns="0" rIns="0">
            <a:spAutoFit/>
          </a:bodyPr>
          <a:lstStyle/>
          <a:p>
            <a:pPr algn="ctr">
              <a:lnSpc>
                <a:spcPts val="4130"/>
              </a:lnSpc>
            </a:pPr>
            <a:r>
              <a:rPr lang="en-US" sz="2950">
                <a:solidFill>
                  <a:srgbClr val="000000"/>
                </a:solidFill>
                <a:latin typeface="Canva Sans"/>
              </a:rPr>
              <a:t>We will organize live programming sessions or webinars with experienced developers.</a:t>
            </a:r>
          </a:p>
        </p:txBody>
      </p:sp>
      <p:sp>
        <p:nvSpPr>
          <p:cNvPr name="TextBox 10" id="10"/>
          <p:cNvSpPr txBox="true"/>
          <p:nvPr/>
        </p:nvSpPr>
        <p:spPr>
          <a:xfrm rot="0">
            <a:off x="1247633" y="1264709"/>
            <a:ext cx="16011667" cy="506095"/>
          </a:xfrm>
          <a:prstGeom prst="rect">
            <a:avLst/>
          </a:prstGeom>
        </p:spPr>
        <p:txBody>
          <a:bodyPr anchor="t" rtlCol="false" tIns="0" lIns="0" bIns="0" rIns="0">
            <a:spAutoFit/>
          </a:bodyPr>
          <a:lstStyle/>
          <a:p>
            <a:pPr algn="ctr">
              <a:lnSpc>
                <a:spcPts val="4130"/>
              </a:lnSpc>
            </a:pPr>
            <a:r>
              <a:rPr lang="en-US" sz="2950">
                <a:solidFill>
                  <a:srgbClr val="000000"/>
                </a:solidFill>
                <a:latin typeface="Canva Sans"/>
              </a:rPr>
              <a:t>We will add courses and educational paths that are not currently available and covered.</a:t>
            </a:r>
          </a:p>
        </p:txBody>
      </p:sp>
      <p:sp>
        <p:nvSpPr>
          <p:cNvPr name="TextBox 11" id="11"/>
          <p:cNvSpPr txBox="true"/>
          <p:nvPr/>
        </p:nvSpPr>
        <p:spPr>
          <a:xfrm rot="0">
            <a:off x="1247633" y="5595587"/>
            <a:ext cx="15792734" cy="506095"/>
          </a:xfrm>
          <a:prstGeom prst="rect">
            <a:avLst/>
          </a:prstGeom>
        </p:spPr>
        <p:txBody>
          <a:bodyPr anchor="t" rtlCol="false" tIns="0" lIns="0" bIns="0" rIns="0">
            <a:spAutoFit/>
          </a:bodyPr>
          <a:lstStyle/>
          <a:p>
            <a:pPr algn="ctr">
              <a:lnSpc>
                <a:spcPts val="4130"/>
              </a:lnSpc>
            </a:pPr>
            <a:r>
              <a:rPr lang="en-US" sz="2950">
                <a:solidFill>
                  <a:srgbClr val="000000"/>
                </a:solidFill>
                <a:latin typeface="Canva Sans"/>
              </a:rPr>
              <a:t>We will be implementing a subscription model.</a:t>
            </a:r>
          </a:p>
        </p:txBody>
      </p:sp>
      <p:sp>
        <p:nvSpPr>
          <p:cNvPr name="TextBox 12" id="12"/>
          <p:cNvSpPr txBox="true"/>
          <p:nvPr/>
        </p:nvSpPr>
        <p:spPr>
          <a:xfrm rot="0">
            <a:off x="1247633" y="6225813"/>
            <a:ext cx="15792734" cy="506095"/>
          </a:xfrm>
          <a:prstGeom prst="rect">
            <a:avLst/>
          </a:prstGeom>
        </p:spPr>
        <p:txBody>
          <a:bodyPr anchor="t" rtlCol="false" tIns="0" lIns="0" bIns="0" rIns="0">
            <a:spAutoFit/>
          </a:bodyPr>
          <a:lstStyle/>
          <a:p>
            <a:pPr algn="ctr">
              <a:lnSpc>
                <a:spcPts val="4130"/>
              </a:lnSpc>
            </a:pPr>
            <a:r>
              <a:rPr lang="en-US" sz="2950">
                <a:solidFill>
                  <a:srgbClr val="000000"/>
                </a:solidFill>
                <a:latin typeface="Canva Sans Bold"/>
              </a:rPr>
              <a:t>We will consider developing a mobile application.</a:t>
            </a:r>
          </a:p>
        </p:txBody>
      </p:sp>
      <p:sp>
        <p:nvSpPr>
          <p:cNvPr name="TextBox 13" id="13"/>
          <p:cNvSpPr txBox="true"/>
          <p:nvPr/>
        </p:nvSpPr>
        <p:spPr>
          <a:xfrm rot="0">
            <a:off x="1247633" y="6856040"/>
            <a:ext cx="15792734" cy="1029970"/>
          </a:xfrm>
          <a:prstGeom prst="rect">
            <a:avLst/>
          </a:prstGeom>
        </p:spPr>
        <p:txBody>
          <a:bodyPr anchor="t" rtlCol="false" tIns="0" lIns="0" bIns="0" rIns="0">
            <a:spAutoFit/>
          </a:bodyPr>
          <a:lstStyle/>
          <a:p>
            <a:pPr algn="ctr">
              <a:lnSpc>
                <a:spcPts val="4130"/>
              </a:lnSpc>
            </a:pPr>
            <a:r>
              <a:rPr lang="en-US" sz="2950">
                <a:solidFill>
                  <a:srgbClr val="000000"/>
                </a:solidFill>
                <a:latin typeface="Canva Sans"/>
              </a:rPr>
              <a:t>We will collect feedback from users to improve the user experience and identify areas of improvement in the course content.</a:t>
            </a:r>
          </a:p>
        </p:txBody>
      </p:sp>
      <p:sp>
        <p:nvSpPr>
          <p:cNvPr name="TextBox 14" id="14"/>
          <p:cNvSpPr txBox="true"/>
          <p:nvPr/>
        </p:nvSpPr>
        <p:spPr>
          <a:xfrm rot="0">
            <a:off x="1028700" y="8009835"/>
            <a:ext cx="16230600" cy="2077720"/>
          </a:xfrm>
          <a:prstGeom prst="rect">
            <a:avLst/>
          </a:prstGeom>
        </p:spPr>
        <p:txBody>
          <a:bodyPr anchor="t" rtlCol="false" tIns="0" lIns="0" bIns="0" rIns="0">
            <a:spAutoFit/>
          </a:bodyPr>
          <a:lstStyle/>
          <a:p>
            <a:pPr algn="ctr">
              <a:lnSpc>
                <a:spcPts val="4129"/>
              </a:lnSpc>
            </a:pPr>
            <a:r>
              <a:rPr lang="en-US" sz="2949">
                <a:solidFill>
                  <a:srgbClr val="000000"/>
                </a:solidFill>
                <a:latin typeface="Canva Sans Bold"/>
              </a:rPr>
              <a:t>We must stay up to date with the latest developments in web technologies to keep our content fresh and relevant. In addition, interacting with your user community and responding to their needs and feedback will contribute to the long-term success of our project.</a:t>
            </a:r>
          </a:p>
        </p:txBody>
      </p:sp>
      <p:sp>
        <p:nvSpPr>
          <p:cNvPr name="TextBox 15" id="15"/>
          <p:cNvSpPr txBox="true"/>
          <p:nvPr/>
        </p:nvSpPr>
        <p:spPr>
          <a:xfrm rot="0">
            <a:off x="1247633" y="4835608"/>
            <a:ext cx="15792734" cy="506095"/>
          </a:xfrm>
          <a:prstGeom prst="rect">
            <a:avLst/>
          </a:prstGeom>
        </p:spPr>
        <p:txBody>
          <a:bodyPr anchor="t" rtlCol="false" tIns="0" lIns="0" bIns="0" rIns="0">
            <a:spAutoFit/>
          </a:bodyPr>
          <a:lstStyle/>
          <a:p>
            <a:pPr algn="ctr">
              <a:lnSpc>
                <a:spcPts val="4130"/>
              </a:lnSpc>
            </a:pPr>
            <a:r>
              <a:rPr lang="en-US" sz="2950">
                <a:solidFill>
                  <a:srgbClr val="000000"/>
                </a:solidFill>
                <a:latin typeface="Canva Sans Bold"/>
              </a:rPr>
              <a:t>We will develop a dedicated section for career resources.</a:t>
            </a:r>
          </a:p>
        </p:txBody>
      </p:sp>
      <p:sp>
        <p:nvSpPr>
          <p:cNvPr name="Freeform 16" id="16"/>
          <p:cNvSpPr/>
          <p:nvPr/>
        </p:nvSpPr>
        <p:spPr>
          <a:xfrm flipH="false" flipV="false" rot="-10800000">
            <a:off x="17204191"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7194666"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10800000">
            <a:off x="19050" y="806698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9525" y="917936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10800000">
            <a:off x="17259300" y="809556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5400000">
            <a:off x="17259300" y="917936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10800000">
            <a:off x="9525" y="2857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3" id="23"/>
          <p:cNvSpPr/>
          <p:nvPr/>
        </p:nvSpPr>
        <p:spPr>
          <a:xfrm flipH="false" flipV="false" rot="5400000">
            <a:off x="9525"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835107" y="1164509"/>
            <a:ext cx="10593416" cy="1599738"/>
          </a:xfrm>
          <a:prstGeom prst="rect">
            <a:avLst/>
          </a:prstGeom>
        </p:spPr>
        <p:txBody>
          <a:bodyPr anchor="t" rtlCol="false" tIns="0" lIns="0" bIns="0" rIns="0">
            <a:spAutoFit/>
          </a:bodyPr>
          <a:lstStyle/>
          <a:p>
            <a:pPr algn="l">
              <a:lnSpc>
                <a:spcPts val="13114"/>
              </a:lnSpc>
            </a:pPr>
            <a:r>
              <a:rPr lang="en-US" sz="9367">
                <a:solidFill>
                  <a:srgbClr val="0B1320"/>
                </a:solidFill>
                <a:latin typeface="League Spartan"/>
              </a:rPr>
              <a:t>Agenda</a:t>
            </a:r>
          </a:p>
        </p:txBody>
      </p:sp>
      <p:sp>
        <p:nvSpPr>
          <p:cNvPr name="Freeform 3" id="3"/>
          <p:cNvSpPr/>
          <p:nvPr/>
        </p:nvSpPr>
        <p:spPr>
          <a:xfrm flipH="false" flipV="false" rot="0">
            <a:off x="17204191" y="2700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11081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7204191" y="219461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120382" y="2700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9461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310493" y="3425371"/>
            <a:ext cx="13436044" cy="5490029"/>
          </a:xfrm>
          <a:prstGeom prst="rect">
            <a:avLst/>
          </a:prstGeom>
        </p:spPr>
        <p:txBody>
          <a:bodyPr anchor="t" rtlCol="false" tIns="0" lIns="0" bIns="0" rIns="0">
            <a:spAutoFit/>
          </a:bodyPr>
          <a:lstStyle/>
          <a:p>
            <a:pPr algn="just" marL="859026" indent="-429513" lvl="1">
              <a:lnSpc>
                <a:spcPts val="6167"/>
              </a:lnSpc>
              <a:buFont typeface="Arial"/>
              <a:buChar char="•"/>
            </a:pPr>
            <a:r>
              <a:rPr lang="en-US" sz="3978">
                <a:solidFill>
                  <a:srgbClr val="040532"/>
                </a:solidFill>
                <a:latin typeface="Kollektif"/>
              </a:rPr>
              <a:t>Introduction</a:t>
            </a:r>
          </a:p>
          <a:p>
            <a:pPr algn="just" marL="859026" indent="-429513" lvl="1">
              <a:lnSpc>
                <a:spcPts val="6167"/>
              </a:lnSpc>
              <a:buFont typeface="Arial"/>
              <a:buChar char="•"/>
            </a:pPr>
            <a:r>
              <a:rPr lang="en-US" sz="3978">
                <a:solidFill>
                  <a:srgbClr val="040532"/>
                </a:solidFill>
                <a:latin typeface="Kollektif"/>
              </a:rPr>
              <a:t>Problem Definition</a:t>
            </a:r>
          </a:p>
          <a:p>
            <a:pPr algn="just" marL="859026" indent="-429513" lvl="1">
              <a:lnSpc>
                <a:spcPts val="6167"/>
              </a:lnSpc>
              <a:buFont typeface="Arial"/>
              <a:buChar char="•"/>
            </a:pPr>
            <a:r>
              <a:rPr lang="en-US" sz="3978">
                <a:solidFill>
                  <a:srgbClr val="040532"/>
                </a:solidFill>
                <a:latin typeface="Kollektif"/>
              </a:rPr>
              <a:t>Objectives</a:t>
            </a:r>
          </a:p>
          <a:p>
            <a:pPr algn="just" marL="859026" indent="-429513" lvl="1">
              <a:lnSpc>
                <a:spcPts val="6167"/>
              </a:lnSpc>
              <a:buFont typeface="Arial"/>
              <a:buChar char="•"/>
            </a:pPr>
            <a:r>
              <a:rPr lang="en-US" sz="3978">
                <a:solidFill>
                  <a:srgbClr val="040532"/>
                </a:solidFill>
                <a:latin typeface="Kollektif"/>
              </a:rPr>
              <a:t>Analysis</a:t>
            </a:r>
          </a:p>
          <a:p>
            <a:pPr algn="just" marL="859026" indent="-429513" lvl="1">
              <a:lnSpc>
                <a:spcPts val="6167"/>
              </a:lnSpc>
              <a:buFont typeface="Arial"/>
              <a:buChar char="•"/>
            </a:pPr>
            <a:r>
              <a:rPr lang="en-US" sz="3978">
                <a:solidFill>
                  <a:srgbClr val="040532"/>
                </a:solidFill>
                <a:latin typeface="Kollektif"/>
              </a:rPr>
              <a:t>Implementation</a:t>
            </a:r>
          </a:p>
          <a:p>
            <a:pPr algn="just" marL="859026" indent="-429513" lvl="1">
              <a:lnSpc>
                <a:spcPts val="6167"/>
              </a:lnSpc>
              <a:buFont typeface="Arial"/>
              <a:buChar char="•"/>
            </a:pPr>
            <a:r>
              <a:rPr lang="en-US" sz="3978">
                <a:solidFill>
                  <a:srgbClr val="040532"/>
                </a:solidFill>
                <a:latin typeface="Kollektif"/>
              </a:rPr>
              <a:t>Future Work</a:t>
            </a:r>
          </a:p>
          <a:p>
            <a:pPr algn="just" marL="859026" indent="-429513" lvl="1">
              <a:lnSpc>
                <a:spcPts val="6167"/>
              </a:lnSpc>
              <a:buFont typeface="Arial"/>
              <a:buChar char="•"/>
            </a:pPr>
            <a:r>
              <a:rPr lang="en-US" sz="3978">
                <a:solidFill>
                  <a:srgbClr val="040532"/>
                </a:solidFill>
                <a:latin typeface="Kollektif"/>
              </a:rPr>
              <a:t>Conclusion</a:t>
            </a:r>
          </a:p>
        </p:txBody>
      </p:sp>
      <p:grpSp>
        <p:nvGrpSpPr>
          <p:cNvPr name="Group 14" id="14"/>
          <p:cNvGrpSpPr/>
          <p:nvPr/>
        </p:nvGrpSpPr>
        <p:grpSpPr>
          <a:xfrm rot="0">
            <a:off x="1240790" y="0"/>
            <a:ext cx="212090" cy="5143500"/>
            <a:chOff x="0" y="0"/>
            <a:chExt cx="55859" cy="1354667"/>
          </a:xfrm>
        </p:grpSpPr>
        <p:sp>
          <p:nvSpPr>
            <p:cNvPr name="Freeform 15" id="15"/>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243F88"/>
            </a:solidFill>
          </p:spPr>
        </p:sp>
        <p:sp>
          <p:nvSpPr>
            <p:cNvPr name="TextBox 16" id="16"/>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2835107" y="2764246"/>
            <a:ext cx="6399430" cy="279507"/>
            <a:chOff x="0" y="0"/>
            <a:chExt cx="1482620" cy="64756"/>
          </a:xfrm>
        </p:grpSpPr>
        <p:sp>
          <p:nvSpPr>
            <p:cNvPr name="Freeform 18" id="18"/>
            <p:cNvSpPr/>
            <p:nvPr/>
          </p:nvSpPr>
          <p:spPr>
            <a:xfrm flipH="false" flipV="false" rot="0">
              <a:off x="0" y="0"/>
              <a:ext cx="1482620" cy="64756"/>
            </a:xfrm>
            <a:custGeom>
              <a:avLst/>
              <a:gdLst/>
              <a:ahLst/>
              <a:cxnLst/>
              <a:rect r="r" b="b" t="t" l="l"/>
              <a:pathLst>
                <a:path h="64756" w="1482620">
                  <a:moveTo>
                    <a:pt x="0" y="0"/>
                  </a:moveTo>
                  <a:lnTo>
                    <a:pt x="1482620" y="0"/>
                  </a:lnTo>
                  <a:lnTo>
                    <a:pt x="1482620" y="64756"/>
                  </a:lnTo>
                  <a:lnTo>
                    <a:pt x="0" y="64756"/>
                  </a:lnTo>
                  <a:close/>
                </a:path>
              </a:pathLst>
            </a:custGeom>
            <a:solidFill>
              <a:srgbClr val="F9B314"/>
            </a:solidFill>
          </p:spPr>
        </p:sp>
        <p:sp>
          <p:nvSpPr>
            <p:cNvPr name="TextBox 19" id="19"/>
            <p:cNvSpPr txBox="true"/>
            <p:nvPr/>
          </p:nvSpPr>
          <p:spPr>
            <a:xfrm>
              <a:off x="0" y="-38100"/>
              <a:ext cx="1482620"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5400000">
            <a:off x="17153255" y="6792595"/>
            <a:ext cx="212090" cy="5143500"/>
            <a:chOff x="0" y="0"/>
            <a:chExt cx="55859" cy="1354667"/>
          </a:xfrm>
        </p:grpSpPr>
        <p:sp>
          <p:nvSpPr>
            <p:cNvPr name="Freeform 21" id="21"/>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243F88"/>
            </a:solidFill>
          </p:spPr>
        </p:sp>
        <p:sp>
          <p:nvSpPr>
            <p:cNvPr name="TextBox 22" id="22"/>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1719" y="-154305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248ECE"/>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17204191"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04191"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0">
            <a:off x="17204191" y="216761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204191" y="430605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7204191" y="325142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525" y="593177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5400000">
            <a:off x="9525" y="484796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5" id="15"/>
          <p:cNvGrpSpPr/>
          <p:nvPr/>
        </p:nvGrpSpPr>
        <p:grpSpPr>
          <a:xfrm rot="-10800000">
            <a:off x="17204191" y="7015580"/>
            <a:ext cx="212090" cy="5143500"/>
            <a:chOff x="0" y="0"/>
            <a:chExt cx="55859" cy="1354667"/>
          </a:xfrm>
        </p:grpSpPr>
        <p:sp>
          <p:nvSpPr>
            <p:cNvPr name="Freeform 16" id="16"/>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EA6F0D"/>
            </a:solidFill>
          </p:spPr>
        </p:sp>
        <p:sp>
          <p:nvSpPr>
            <p:cNvPr name="TextBox 17" id="17"/>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pic>
        <p:nvPicPr>
          <p:cNvPr name="Picture 18" id="18">
            <a:hlinkClick action="ppaction://media"/>
          </p:cNvPr>
          <p:cNvPicPr>
            <a:picLocks noChangeAspect="true"/>
          </p:cNvPicPr>
          <p:nvPr>
            <a:videoFile r:link="rId19"/>
            <p:extLst>
              <p:ext uri="{DAA4B4D4-6D71-4841-9C94-3DE7FCFB9230}">
                <p14:media xmlns:p14="http://schemas.microsoft.com/office/powerpoint/2010/main" r:embed="rId20"/>
              </p:ext>
            </p:extLst>
          </p:nvPr>
        </p:nvPicPr>
        <p:blipFill>
          <a:blip r:embed="rId18"/>
          <a:srcRect l="0" t="4594" r="0" b="4594"/>
          <a:stretch>
            <a:fillRect/>
          </a:stretch>
        </p:blipFill>
        <p:spPr>
          <a:xfrm flipH="false" flipV="false" rot="0">
            <a:off x="1093334" y="1625713"/>
            <a:ext cx="16110857" cy="8229600"/>
          </a:xfrm>
          <a:prstGeom prst="rect">
            <a:avLst/>
          </a:prstGeom>
        </p:spPr>
      </p:pic>
      <p:sp>
        <p:nvSpPr>
          <p:cNvPr name="TextBox 19" id="19"/>
          <p:cNvSpPr txBox="true"/>
          <p:nvPr/>
        </p:nvSpPr>
        <p:spPr>
          <a:xfrm rot="0">
            <a:off x="3642445" y="265543"/>
            <a:ext cx="11003110" cy="1360170"/>
          </a:xfrm>
          <a:prstGeom prst="rect">
            <a:avLst/>
          </a:prstGeom>
        </p:spPr>
        <p:txBody>
          <a:bodyPr anchor="t" rtlCol="false" tIns="0" lIns="0" bIns="0" rIns="0">
            <a:spAutoFit/>
          </a:bodyPr>
          <a:lstStyle/>
          <a:p>
            <a:pPr algn="ctr">
              <a:lnSpc>
                <a:spcPts val="10560"/>
              </a:lnSpc>
            </a:pPr>
            <a:r>
              <a:rPr lang="en-US" sz="9600">
                <a:solidFill>
                  <a:srgbClr val="040532"/>
                </a:solidFill>
                <a:latin typeface="Montserrat Bold"/>
              </a:rPr>
              <a:t>WEBSITE 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18"/>
                </p:tgtEl>
              </p:cMediaNode>
            </p:video>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99704" y="692704"/>
            <a:ext cx="9288593" cy="1360170"/>
          </a:xfrm>
          <a:prstGeom prst="rect">
            <a:avLst/>
          </a:prstGeom>
        </p:spPr>
        <p:txBody>
          <a:bodyPr anchor="t" rtlCol="false" tIns="0" lIns="0" bIns="0" rIns="0">
            <a:spAutoFit/>
          </a:bodyPr>
          <a:lstStyle/>
          <a:p>
            <a:pPr algn="l">
              <a:lnSpc>
                <a:spcPts val="10560"/>
              </a:lnSpc>
            </a:pPr>
            <a:r>
              <a:rPr lang="en-US" sz="9600">
                <a:solidFill>
                  <a:srgbClr val="040532"/>
                </a:solidFill>
                <a:latin typeface="Montserrat Ultra-Bold"/>
              </a:rPr>
              <a:t>CONCLUSION </a:t>
            </a:r>
          </a:p>
        </p:txBody>
      </p:sp>
      <p:grpSp>
        <p:nvGrpSpPr>
          <p:cNvPr name="Group 3" id="3"/>
          <p:cNvGrpSpPr/>
          <p:nvPr/>
        </p:nvGrpSpPr>
        <p:grpSpPr>
          <a:xfrm rot="0">
            <a:off x="1240790" y="0"/>
            <a:ext cx="212090" cy="5143500"/>
            <a:chOff x="0" y="0"/>
            <a:chExt cx="55859" cy="1354667"/>
          </a:xfrm>
        </p:grpSpPr>
        <p:sp>
          <p:nvSpPr>
            <p:cNvPr name="Freeform 4" id="4"/>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248ECE"/>
            </a:solidFill>
          </p:spPr>
        </p:sp>
        <p:sp>
          <p:nvSpPr>
            <p:cNvPr name="TextBox 5" id="5"/>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007385" y="3509645"/>
            <a:ext cx="12273230" cy="3048635"/>
          </a:xfrm>
          <a:prstGeom prst="rect">
            <a:avLst/>
          </a:prstGeom>
        </p:spPr>
        <p:txBody>
          <a:bodyPr anchor="t" rtlCol="false" tIns="0" lIns="0" bIns="0" rIns="0">
            <a:spAutoFit/>
          </a:bodyPr>
          <a:lstStyle/>
          <a:p>
            <a:pPr algn="ctr">
              <a:lnSpc>
                <a:spcPts val="7840"/>
              </a:lnSpc>
              <a:spcBef>
                <a:spcPct val="0"/>
              </a:spcBef>
            </a:pPr>
            <a:r>
              <a:rPr lang="en-US" sz="5600">
                <a:solidFill>
                  <a:srgbClr val="248ECE"/>
                </a:solidFill>
                <a:latin typeface="Kollektif"/>
              </a:rPr>
              <a:t>In the end, Academya has been concluded, and we hope that you liked it, and thank you for listening.</a:t>
            </a:r>
          </a:p>
        </p:txBody>
      </p:sp>
      <p:sp>
        <p:nvSpPr>
          <p:cNvPr name="Freeform 7" id="7"/>
          <p:cNvSpPr/>
          <p:nvPr/>
        </p:nvSpPr>
        <p:spPr>
          <a:xfrm flipH="false" flipV="false" rot="0">
            <a:off x="17204191"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204191"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5400000">
            <a:off x="17204191" y="216761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120382"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16120382" y="216761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5400000">
            <a:off x="1083809"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7" id="17"/>
          <p:cNvGrpSpPr/>
          <p:nvPr/>
        </p:nvGrpSpPr>
        <p:grpSpPr>
          <a:xfrm rot="5400000">
            <a:off x="16769047" y="4847254"/>
            <a:ext cx="212090" cy="5143500"/>
            <a:chOff x="0" y="0"/>
            <a:chExt cx="55859" cy="1354667"/>
          </a:xfrm>
        </p:grpSpPr>
        <p:sp>
          <p:nvSpPr>
            <p:cNvPr name="Freeform 18" id="18"/>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040532"/>
            </a:solidFill>
          </p:spPr>
        </p:sp>
        <p:sp>
          <p:nvSpPr>
            <p:cNvPr name="TextBox 19" id="19"/>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33915" y="3960810"/>
            <a:ext cx="10620170" cy="1886584"/>
          </a:xfrm>
          <a:prstGeom prst="rect">
            <a:avLst/>
          </a:prstGeom>
        </p:spPr>
        <p:txBody>
          <a:bodyPr anchor="t" rtlCol="false" tIns="0" lIns="0" bIns="0" rIns="0">
            <a:spAutoFit/>
          </a:bodyPr>
          <a:lstStyle/>
          <a:p>
            <a:pPr algn="ctr">
              <a:lnSpc>
                <a:spcPts val="12399"/>
              </a:lnSpc>
            </a:pPr>
            <a:r>
              <a:rPr lang="en-US" sz="12399">
                <a:solidFill>
                  <a:srgbClr val="060731"/>
                </a:solidFill>
                <a:latin typeface="Kollektif Bold"/>
              </a:rPr>
              <a:t>THANK YOU</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20" id="20"/>
          <p:cNvGrpSpPr/>
          <p:nvPr/>
        </p:nvGrpSpPr>
        <p:grpSpPr>
          <a:xfrm rot="0">
            <a:off x="13123603" y="5475036"/>
            <a:ext cx="8847511" cy="8855676"/>
            <a:chOff x="0" y="0"/>
            <a:chExt cx="11796681" cy="11807568"/>
          </a:xfrm>
        </p:grpSpPr>
        <p:grpSp>
          <p:nvGrpSpPr>
            <p:cNvPr name="Group 21" id="21"/>
            <p:cNvGrpSpPr/>
            <p:nvPr/>
          </p:nvGrpSpPr>
          <p:grpSpPr>
            <a:xfrm rot="2700000">
              <a:off x="1676828" y="2799524"/>
              <a:ext cx="9887197" cy="4753460"/>
              <a:chOff x="0" y="0"/>
              <a:chExt cx="660400" cy="317500"/>
            </a:xfrm>
          </p:grpSpPr>
          <p:sp>
            <p:nvSpPr>
              <p:cNvPr name="Freeform 22" id="2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243F88"/>
                </a:solidFill>
                <a:prstDash val="solid"/>
                <a:miter/>
              </a:ln>
            </p:spPr>
          </p:sp>
          <p:sp>
            <p:nvSpPr>
              <p:cNvPr name="TextBox 23" id="2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4" id="24"/>
            <p:cNvSpPr/>
            <p:nvPr/>
          </p:nvSpPr>
          <p:spPr>
            <a:xfrm>
              <a:off x="1060010" y="3892256"/>
              <a:ext cx="6913622" cy="6843603"/>
            </a:xfrm>
            <a:prstGeom prst="line">
              <a:avLst/>
            </a:prstGeom>
            <a:ln cap="flat" w="38100">
              <a:solidFill>
                <a:srgbClr val="4FC0E8"/>
              </a:solidFill>
              <a:prstDash val="solid"/>
              <a:headEnd type="none" len="sm" w="sm"/>
              <a:tailEnd type="none" len="sm" w="sm"/>
            </a:ln>
          </p:spPr>
        </p:sp>
        <p:sp>
          <p:nvSpPr>
            <p:cNvPr name="AutoShape 25" id="25"/>
            <p:cNvSpPr/>
            <p:nvPr/>
          </p:nvSpPr>
          <p:spPr>
            <a:xfrm>
              <a:off x="774748" y="4309159"/>
              <a:ext cx="6718471" cy="6718471"/>
            </a:xfrm>
            <a:prstGeom prst="line">
              <a:avLst/>
            </a:prstGeom>
            <a:ln cap="flat" w="38100">
              <a:solidFill>
                <a:srgbClr val="EA6F0D"/>
              </a:solidFill>
              <a:prstDash val="solid"/>
              <a:headEnd type="none" len="sm" w="sm"/>
              <a:tailEnd type="none" len="sm" w="sm"/>
            </a:ln>
          </p:spPr>
        </p:sp>
        <p:sp>
          <p:nvSpPr>
            <p:cNvPr name="AutoShape 26" id="26"/>
            <p:cNvSpPr/>
            <p:nvPr/>
          </p:nvSpPr>
          <p:spPr>
            <a:xfrm>
              <a:off x="535279" y="4787119"/>
              <a:ext cx="6489522" cy="6489522"/>
            </a:xfrm>
            <a:prstGeom prst="line">
              <a:avLst/>
            </a:prstGeom>
            <a:ln cap="flat" w="38100">
              <a:solidFill>
                <a:srgbClr val="F9B314"/>
              </a:solidFill>
              <a:prstDash val="solid"/>
              <a:headEnd type="none" len="sm" w="sm"/>
              <a:tailEnd type="none" len="sm" w="sm"/>
            </a:ln>
          </p:spPr>
        </p:sp>
        <p:sp>
          <p:nvSpPr>
            <p:cNvPr name="AutoShape 27" id="27"/>
            <p:cNvSpPr/>
            <p:nvPr/>
          </p:nvSpPr>
          <p:spPr>
            <a:xfrm>
              <a:off x="366406" y="5302142"/>
              <a:ext cx="6254021" cy="6254021"/>
            </a:xfrm>
            <a:prstGeom prst="line">
              <a:avLst/>
            </a:prstGeom>
            <a:ln cap="flat" w="38100">
              <a:solidFill>
                <a:srgbClr val="EA6F0D"/>
              </a:solidFill>
              <a:prstDash val="solid"/>
              <a:headEnd type="none" len="sm" w="sm"/>
              <a:tailEnd type="none" len="sm" w="sm"/>
            </a:ln>
          </p:spPr>
        </p:sp>
        <p:sp>
          <p:nvSpPr>
            <p:cNvPr name="AutoShape 28" id="28"/>
            <p:cNvSpPr/>
            <p:nvPr/>
          </p:nvSpPr>
          <p:spPr>
            <a:xfrm>
              <a:off x="174601" y="5888378"/>
              <a:ext cx="5796899" cy="5796899"/>
            </a:xfrm>
            <a:prstGeom prst="line">
              <a:avLst/>
            </a:prstGeom>
            <a:ln cap="flat" w="38100">
              <a:solidFill>
                <a:srgbClr val="F9B314"/>
              </a:solidFill>
              <a:prstDash val="solid"/>
              <a:headEnd type="none" len="sm" w="sm"/>
              <a:tailEnd type="none" len="sm" w="sm"/>
            </a:ln>
          </p:spPr>
        </p:sp>
        <p:sp>
          <p:nvSpPr>
            <p:cNvPr name="AutoShape 29" id="29"/>
            <p:cNvSpPr/>
            <p:nvPr/>
          </p:nvSpPr>
          <p:spPr>
            <a:xfrm>
              <a:off x="13508" y="6480010"/>
              <a:ext cx="5284799" cy="5314125"/>
            </a:xfrm>
            <a:prstGeom prst="line">
              <a:avLst/>
            </a:prstGeom>
            <a:ln cap="flat" w="38100">
              <a:solidFill>
                <a:srgbClr val="4FC0E8"/>
              </a:solidFill>
              <a:prstDash val="solid"/>
              <a:headEnd type="none" len="sm" w="sm"/>
              <a:tailEnd type="none" len="sm" w="sm"/>
            </a:ln>
          </p:spPr>
        </p:sp>
        <p:sp>
          <p:nvSpPr>
            <p:cNvPr name="AutoShape 30" id="30"/>
            <p:cNvSpPr/>
            <p:nvPr/>
          </p:nvSpPr>
          <p:spPr>
            <a:xfrm>
              <a:off x="47865" y="7228854"/>
              <a:ext cx="4503313" cy="4480077"/>
            </a:xfrm>
            <a:prstGeom prst="line">
              <a:avLst/>
            </a:prstGeom>
            <a:ln cap="flat" w="38100">
              <a:solidFill>
                <a:srgbClr val="4FC0E8"/>
              </a:solidFill>
              <a:prstDash val="solid"/>
              <a:headEnd type="none" len="sm" w="sm"/>
              <a:tailEnd type="none" len="sm" w="sm"/>
            </a:ln>
          </p:spPr>
        </p:sp>
        <p:sp>
          <p:nvSpPr>
            <p:cNvPr name="AutoShape 31" id="31"/>
            <p:cNvSpPr/>
            <p:nvPr/>
          </p:nvSpPr>
          <p:spPr>
            <a:xfrm>
              <a:off x="165620" y="8131631"/>
              <a:ext cx="3504797" cy="3562626"/>
            </a:xfrm>
            <a:prstGeom prst="line">
              <a:avLst/>
            </a:prstGeom>
            <a:ln cap="flat" w="38100">
              <a:solidFill>
                <a:srgbClr val="4FC0E8"/>
              </a:solidFill>
              <a:prstDash val="solid"/>
              <a:headEnd type="none" len="sm" w="sm"/>
              <a:tailEnd type="none" len="sm" w="sm"/>
            </a:ln>
          </p:spPr>
        </p:sp>
        <p:sp>
          <p:nvSpPr>
            <p:cNvPr name="AutoShape 32" id="32"/>
            <p:cNvSpPr/>
            <p:nvPr/>
          </p:nvSpPr>
          <p:spPr>
            <a:xfrm>
              <a:off x="676661" y="9346264"/>
              <a:ext cx="1790115" cy="1790115"/>
            </a:xfrm>
            <a:prstGeom prst="line">
              <a:avLst/>
            </a:prstGeom>
            <a:ln cap="flat" w="38100">
              <a:solidFill>
                <a:srgbClr val="4FC0E8"/>
              </a:solidFill>
              <a:prstDash val="solid"/>
              <a:headEnd type="none" len="sm" w="sm"/>
              <a:tailEnd type="none" len="sm" w="sm"/>
            </a:ln>
          </p:spPr>
        </p:sp>
      </p:grpSp>
      <p:grpSp>
        <p:nvGrpSpPr>
          <p:cNvPr name="Group 33" id="33"/>
          <p:cNvGrpSpPr/>
          <p:nvPr/>
        </p:nvGrpSpPr>
        <p:grpSpPr>
          <a:xfrm rot="0">
            <a:off x="-2634012" y="-5192964"/>
            <a:ext cx="8847511" cy="8855676"/>
            <a:chOff x="0" y="0"/>
            <a:chExt cx="11796681" cy="11807568"/>
          </a:xfrm>
        </p:grpSpPr>
        <p:grpSp>
          <p:nvGrpSpPr>
            <p:cNvPr name="Group 34" id="34"/>
            <p:cNvGrpSpPr/>
            <p:nvPr/>
          </p:nvGrpSpPr>
          <p:grpSpPr>
            <a:xfrm rot="2700000">
              <a:off x="1676828" y="2799524"/>
              <a:ext cx="9887197" cy="4753460"/>
              <a:chOff x="0" y="0"/>
              <a:chExt cx="660400" cy="317500"/>
            </a:xfrm>
          </p:grpSpPr>
          <p:sp>
            <p:nvSpPr>
              <p:cNvPr name="Freeform 35" id="3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4FC0E8"/>
                </a:solidFill>
                <a:prstDash val="solid"/>
                <a:miter/>
              </a:ln>
            </p:spPr>
          </p:sp>
          <p:sp>
            <p:nvSpPr>
              <p:cNvPr name="TextBox 36" id="3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7" id="37"/>
            <p:cNvSpPr/>
            <p:nvPr/>
          </p:nvSpPr>
          <p:spPr>
            <a:xfrm>
              <a:off x="1060010" y="3892256"/>
              <a:ext cx="6913622" cy="6843603"/>
            </a:xfrm>
            <a:prstGeom prst="line">
              <a:avLst/>
            </a:prstGeom>
            <a:ln cap="flat" w="38100">
              <a:solidFill>
                <a:srgbClr val="EA6F0D"/>
              </a:solidFill>
              <a:prstDash val="solid"/>
              <a:headEnd type="none" len="sm" w="sm"/>
              <a:tailEnd type="none" len="sm" w="sm"/>
            </a:ln>
          </p:spPr>
        </p:sp>
        <p:sp>
          <p:nvSpPr>
            <p:cNvPr name="AutoShape 38" id="38"/>
            <p:cNvSpPr/>
            <p:nvPr/>
          </p:nvSpPr>
          <p:spPr>
            <a:xfrm>
              <a:off x="774748" y="4309159"/>
              <a:ext cx="6718471" cy="6718471"/>
            </a:xfrm>
            <a:prstGeom prst="line">
              <a:avLst/>
            </a:prstGeom>
            <a:ln cap="flat" w="38100">
              <a:solidFill>
                <a:srgbClr val="060731"/>
              </a:solidFill>
              <a:prstDash val="solid"/>
              <a:headEnd type="none" len="sm" w="sm"/>
              <a:tailEnd type="none" len="sm" w="sm"/>
            </a:ln>
          </p:spPr>
        </p:sp>
        <p:sp>
          <p:nvSpPr>
            <p:cNvPr name="AutoShape 39" id="39"/>
            <p:cNvSpPr/>
            <p:nvPr/>
          </p:nvSpPr>
          <p:spPr>
            <a:xfrm>
              <a:off x="535279" y="4787119"/>
              <a:ext cx="6489522" cy="6489522"/>
            </a:xfrm>
            <a:prstGeom prst="line">
              <a:avLst/>
            </a:prstGeom>
            <a:ln cap="flat" w="38100">
              <a:solidFill>
                <a:srgbClr val="F9B314"/>
              </a:solidFill>
              <a:prstDash val="solid"/>
              <a:headEnd type="none" len="sm" w="sm"/>
              <a:tailEnd type="none" len="sm" w="sm"/>
            </a:ln>
          </p:spPr>
        </p:sp>
        <p:sp>
          <p:nvSpPr>
            <p:cNvPr name="AutoShape 40" id="40"/>
            <p:cNvSpPr/>
            <p:nvPr/>
          </p:nvSpPr>
          <p:spPr>
            <a:xfrm>
              <a:off x="366406" y="5302142"/>
              <a:ext cx="6254021" cy="6254021"/>
            </a:xfrm>
            <a:prstGeom prst="line">
              <a:avLst/>
            </a:prstGeom>
            <a:ln cap="flat" w="38100">
              <a:solidFill>
                <a:srgbClr val="4FC0E8"/>
              </a:solidFill>
              <a:prstDash val="solid"/>
              <a:headEnd type="none" len="sm" w="sm"/>
              <a:tailEnd type="none" len="sm" w="sm"/>
            </a:ln>
          </p:spPr>
        </p:sp>
        <p:sp>
          <p:nvSpPr>
            <p:cNvPr name="AutoShape 41" id="41"/>
            <p:cNvSpPr/>
            <p:nvPr/>
          </p:nvSpPr>
          <p:spPr>
            <a:xfrm>
              <a:off x="174601" y="5888378"/>
              <a:ext cx="5796899" cy="5796899"/>
            </a:xfrm>
            <a:prstGeom prst="line">
              <a:avLst/>
            </a:prstGeom>
            <a:ln cap="flat" w="38100">
              <a:solidFill>
                <a:srgbClr val="060731"/>
              </a:solidFill>
              <a:prstDash val="solid"/>
              <a:headEnd type="none" len="sm" w="sm"/>
              <a:tailEnd type="none" len="sm" w="sm"/>
            </a:ln>
          </p:spPr>
        </p:sp>
        <p:sp>
          <p:nvSpPr>
            <p:cNvPr name="AutoShape 42" id="42"/>
            <p:cNvSpPr/>
            <p:nvPr/>
          </p:nvSpPr>
          <p:spPr>
            <a:xfrm>
              <a:off x="13508" y="6480010"/>
              <a:ext cx="5284799" cy="5314125"/>
            </a:xfrm>
            <a:prstGeom prst="line">
              <a:avLst/>
            </a:prstGeom>
            <a:ln cap="flat" w="38100">
              <a:solidFill>
                <a:srgbClr val="EA6F0D"/>
              </a:solidFill>
              <a:prstDash val="solid"/>
              <a:headEnd type="none" len="sm" w="sm"/>
              <a:tailEnd type="none" len="sm" w="sm"/>
            </a:ln>
          </p:spPr>
        </p:sp>
        <p:sp>
          <p:nvSpPr>
            <p:cNvPr name="AutoShape 43" id="43"/>
            <p:cNvSpPr/>
            <p:nvPr/>
          </p:nvSpPr>
          <p:spPr>
            <a:xfrm>
              <a:off x="47865" y="7228854"/>
              <a:ext cx="4503313" cy="4480077"/>
            </a:xfrm>
            <a:prstGeom prst="line">
              <a:avLst/>
            </a:prstGeom>
            <a:ln cap="flat" w="38100">
              <a:solidFill>
                <a:srgbClr val="4FC0E8"/>
              </a:solidFill>
              <a:prstDash val="solid"/>
              <a:headEnd type="none" len="sm" w="sm"/>
              <a:tailEnd type="none" len="sm" w="sm"/>
            </a:ln>
          </p:spPr>
        </p:sp>
        <p:sp>
          <p:nvSpPr>
            <p:cNvPr name="AutoShape 44" id="44"/>
            <p:cNvSpPr/>
            <p:nvPr/>
          </p:nvSpPr>
          <p:spPr>
            <a:xfrm>
              <a:off x="165620" y="8131631"/>
              <a:ext cx="3504797" cy="3562626"/>
            </a:xfrm>
            <a:prstGeom prst="line">
              <a:avLst/>
            </a:prstGeom>
            <a:ln cap="flat" w="38100">
              <a:solidFill>
                <a:srgbClr val="060731"/>
              </a:solidFill>
              <a:prstDash val="solid"/>
              <a:headEnd type="none" len="sm" w="sm"/>
              <a:tailEnd type="none" len="sm" w="sm"/>
            </a:ln>
          </p:spPr>
        </p:sp>
        <p:sp>
          <p:nvSpPr>
            <p:cNvPr name="AutoShape 45" id="45"/>
            <p:cNvSpPr/>
            <p:nvPr/>
          </p:nvSpPr>
          <p:spPr>
            <a:xfrm>
              <a:off x="676661" y="9346264"/>
              <a:ext cx="1790115" cy="1790115"/>
            </a:xfrm>
            <a:prstGeom prst="line">
              <a:avLst/>
            </a:prstGeom>
            <a:ln cap="flat" w="38100">
              <a:solidFill>
                <a:srgbClr val="060731"/>
              </a:solidFill>
              <a:prstDash val="solid"/>
              <a:headEnd type="none" len="sm" w="sm"/>
              <a:tailEnd type="none" len="sm" w="sm"/>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04076" y="8216224"/>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0382" y="-1804076"/>
            <a:ext cx="3608152" cy="3608152"/>
          </a:xfrm>
          <a:custGeom>
            <a:avLst/>
            <a:gdLst/>
            <a:ahLst/>
            <a:cxnLst/>
            <a:rect r="r" b="b" t="t" l="l"/>
            <a:pathLst>
              <a:path h="3608152" w="3608152">
                <a:moveTo>
                  <a:pt x="0" y="0"/>
                </a:moveTo>
                <a:lnTo>
                  <a:pt x="3608153" y="0"/>
                </a:lnTo>
                <a:lnTo>
                  <a:pt x="3608153" y="3608152"/>
                </a:lnTo>
                <a:lnTo>
                  <a:pt x="0" y="3608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03894" y="-532834"/>
            <a:ext cx="1441129" cy="1441129"/>
          </a:xfrm>
          <a:custGeom>
            <a:avLst/>
            <a:gdLst/>
            <a:ahLst/>
            <a:cxnLst/>
            <a:rect r="r" b="b" t="t" l="l"/>
            <a:pathLst>
              <a:path h="1441129" w="1441129">
                <a:moveTo>
                  <a:pt x="0" y="0"/>
                </a:moveTo>
                <a:lnTo>
                  <a:pt x="1441129" y="0"/>
                </a:lnTo>
                <a:lnTo>
                  <a:pt x="1441129" y="1441129"/>
                </a:lnTo>
                <a:lnTo>
                  <a:pt x="0" y="144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20564" y="9299736"/>
            <a:ext cx="1441129" cy="1441129"/>
          </a:xfrm>
          <a:custGeom>
            <a:avLst/>
            <a:gdLst/>
            <a:ahLst/>
            <a:cxnLst/>
            <a:rect r="r" b="b" t="t" l="l"/>
            <a:pathLst>
              <a:path h="1441129" w="1441129">
                <a:moveTo>
                  <a:pt x="0" y="0"/>
                </a:moveTo>
                <a:lnTo>
                  <a:pt x="1441128" y="0"/>
                </a:lnTo>
                <a:lnTo>
                  <a:pt x="1441128" y="1441128"/>
                </a:lnTo>
                <a:lnTo>
                  <a:pt x="0" y="1441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658182" y="122355"/>
            <a:ext cx="8971636" cy="1409953"/>
          </a:xfrm>
          <a:prstGeom prst="rect">
            <a:avLst/>
          </a:prstGeom>
        </p:spPr>
        <p:txBody>
          <a:bodyPr anchor="t" rtlCol="false" tIns="0" lIns="0" bIns="0" rIns="0">
            <a:spAutoFit/>
          </a:bodyPr>
          <a:lstStyle/>
          <a:p>
            <a:pPr algn="ctr">
              <a:lnSpc>
                <a:spcPts val="11536"/>
              </a:lnSpc>
            </a:pPr>
            <a:r>
              <a:rPr lang="en-US" sz="8240">
                <a:solidFill>
                  <a:srgbClr val="0B1320"/>
                </a:solidFill>
                <a:latin typeface="League Spartan"/>
              </a:rPr>
              <a:t>Introduction</a:t>
            </a:r>
          </a:p>
        </p:txBody>
      </p:sp>
      <p:sp>
        <p:nvSpPr>
          <p:cNvPr name="TextBox 7" id="7"/>
          <p:cNvSpPr txBox="true"/>
          <p:nvPr/>
        </p:nvSpPr>
        <p:spPr>
          <a:xfrm rot="0">
            <a:off x="3487508" y="1746926"/>
            <a:ext cx="11312984" cy="2114550"/>
          </a:xfrm>
          <a:prstGeom prst="rect">
            <a:avLst/>
          </a:prstGeom>
        </p:spPr>
        <p:txBody>
          <a:bodyPr anchor="t" rtlCol="false" tIns="0" lIns="0" bIns="0" rIns="0">
            <a:spAutoFit/>
          </a:bodyPr>
          <a:lstStyle/>
          <a:p>
            <a:pPr algn="ctr">
              <a:lnSpc>
                <a:spcPts val="4200"/>
              </a:lnSpc>
            </a:pPr>
            <a:r>
              <a:rPr lang="en-US" sz="3000">
                <a:solidFill>
                  <a:srgbClr val="040532"/>
                </a:solidFill>
                <a:latin typeface="Open Sans Bold"/>
              </a:rPr>
              <a:t>EELU Academya is a </a:t>
            </a:r>
            <a:r>
              <a:rPr lang="en-US" sz="3000">
                <a:solidFill>
                  <a:srgbClr val="D35625"/>
                </a:solidFill>
                <a:latin typeface="Open Sans Bold"/>
              </a:rPr>
              <a:t>Site Student Evaluation System</a:t>
            </a:r>
            <a:r>
              <a:rPr lang="en-US" sz="3000">
                <a:solidFill>
                  <a:srgbClr val="040532"/>
                </a:solidFill>
                <a:latin typeface="Open Sans Bold"/>
              </a:rPr>
              <a:t> adaptable Educational platform that provides a specific course for web development for student who want to be professionals in the web domain.</a:t>
            </a:r>
          </a:p>
        </p:txBody>
      </p:sp>
      <p:sp>
        <p:nvSpPr>
          <p:cNvPr name="TextBox 8" id="8"/>
          <p:cNvSpPr txBox="true"/>
          <p:nvPr/>
        </p:nvSpPr>
        <p:spPr>
          <a:xfrm rot="0">
            <a:off x="3100651" y="8062232"/>
            <a:ext cx="12435415" cy="1581150"/>
          </a:xfrm>
          <a:prstGeom prst="rect">
            <a:avLst/>
          </a:prstGeom>
        </p:spPr>
        <p:txBody>
          <a:bodyPr anchor="t" rtlCol="false" tIns="0" lIns="0" bIns="0" rIns="0">
            <a:spAutoFit/>
          </a:bodyPr>
          <a:lstStyle/>
          <a:p>
            <a:pPr algn="ctr">
              <a:lnSpc>
                <a:spcPts val="4200"/>
              </a:lnSpc>
            </a:pPr>
            <a:r>
              <a:rPr lang="en-US" sz="3000">
                <a:solidFill>
                  <a:srgbClr val="243F88"/>
                </a:solidFill>
                <a:latin typeface="Open Sans Bold"/>
              </a:rPr>
              <a:t>Functionality of this Application focuses on data storage the courses and shareable information between instructor and his students .</a:t>
            </a:r>
          </a:p>
        </p:txBody>
      </p:sp>
      <p:sp>
        <p:nvSpPr>
          <p:cNvPr name="TextBox 9" id="9"/>
          <p:cNvSpPr txBox="true"/>
          <p:nvPr/>
        </p:nvSpPr>
        <p:spPr>
          <a:xfrm rot="0">
            <a:off x="2167618" y="4080551"/>
            <a:ext cx="15269117" cy="3714750"/>
          </a:xfrm>
          <a:prstGeom prst="rect">
            <a:avLst/>
          </a:prstGeom>
        </p:spPr>
        <p:txBody>
          <a:bodyPr anchor="t" rtlCol="false" tIns="0" lIns="0" bIns="0" rIns="0">
            <a:spAutoFit/>
          </a:bodyPr>
          <a:lstStyle/>
          <a:p>
            <a:pPr algn="ctr">
              <a:lnSpc>
                <a:spcPts val="4200"/>
              </a:lnSpc>
            </a:pPr>
            <a:r>
              <a:rPr lang="en-US" sz="3000">
                <a:solidFill>
                  <a:srgbClr val="D35625"/>
                </a:solidFill>
                <a:latin typeface="Open Sans"/>
              </a:rPr>
              <a:t>As we provide all the web tracks in one place to study the web (Front-end, Back-end ).</a:t>
            </a:r>
          </a:p>
          <a:p>
            <a:pPr algn="ctr">
              <a:lnSpc>
                <a:spcPts val="4200"/>
              </a:lnSpc>
            </a:pPr>
            <a:r>
              <a:rPr lang="en-US" sz="3000">
                <a:solidFill>
                  <a:srgbClr val="D35625"/>
                </a:solidFill>
                <a:latin typeface="Open Sans"/>
              </a:rPr>
              <a:t>The site provides paid and free courses. This is the part related to the Instructor, and its playlist will be displayed, and each lesson has its own quiz. After that, the student is allowed to take the certificate, because obtaining the certificate is done under conditions, which are that the student has passed all the quizzes, and there is a chat room between the student and the Instructor, which allows the student to give any question to the Instructor, so that there is no He has any problem.</a:t>
            </a:r>
          </a:p>
        </p:txBody>
      </p:sp>
      <p:sp>
        <p:nvSpPr>
          <p:cNvPr name="Freeform 10" id="10"/>
          <p:cNvSpPr/>
          <p:nvPr/>
        </p:nvSpPr>
        <p:spPr>
          <a:xfrm flipH="false" flipV="false" rot="-10800000">
            <a:off x="0"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1083809"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204191"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10800000">
            <a:off x="1720419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5400000">
            <a:off x="16120382"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8950" y="3900194"/>
            <a:ext cx="15570101" cy="1320799"/>
          </a:xfrm>
          <a:prstGeom prst="rect">
            <a:avLst/>
          </a:prstGeom>
        </p:spPr>
        <p:txBody>
          <a:bodyPr anchor="t" rtlCol="false" tIns="0" lIns="0" bIns="0" rIns="0">
            <a:spAutoFit/>
          </a:bodyPr>
          <a:lstStyle/>
          <a:p>
            <a:pPr algn="ctr">
              <a:lnSpc>
                <a:spcPts val="9999"/>
              </a:lnSpc>
            </a:pPr>
            <a:r>
              <a:rPr lang="en-US" sz="9999">
                <a:solidFill>
                  <a:srgbClr val="040532"/>
                </a:solidFill>
                <a:latin typeface="Montserrat Bold"/>
              </a:rPr>
              <a:t>WHY ACADEMYA?</a:t>
            </a:r>
          </a:p>
        </p:txBody>
      </p:sp>
      <p:sp>
        <p:nvSpPr>
          <p:cNvPr name="Freeform 3" id="3"/>
          <p:cNvSpPr/>
          <p:nvPr/>
        </p:nvSpPr>
        <p:spPr>
          <a:xfrm flipH="false" flipV="false" rot="0">
            <a:off x="17204191"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5400000">
            <a:off x="17204191" y="10838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5036573"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16120382"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10800000">
            <a:off x="15036573" y="10838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961895"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202779"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2700000">
            <a:off x="14381224" y="7574679"/>
            <a:ext cx="7415398" cy="3565095"/>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4FC0E8"/>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3918610" y="8394229"/>
            <a:ext cx="5185216" cy="5132702"/>
          </a:xfrm>
          <a:prstGeom prst="line">
            <a:avLst/>
          </a:prstGeom>
          <a:ln cap="flat" w="28575">
            <a:solidFill>
              <a:srgbClr val="D35625"/>
            </a:solidFill>
            <a:prstDash val="solid"/>
            <a:headEnd type="none" len="sm" w="sm"/>
            <a:tailEnd type="none" len="sm" w="sm"/>
          </a:ln>
        </p:spPr>
      </p:sp>
      <p:sp>
        <p:nvSpPr>
          <p:cNvPr name="AutoShape 19" id="19"/>
          <p:cNvSpPr/>
          <p:nvPr/>
        </p:nvSpPr>
        <p:spPr>
          <a:xfrm>
            <a:off x="13704664" y="8706905"/>
            <a:ext cx="5038853" cy="5038853"/>
          </a:xfrm>
          <a:prstGeom prst="line">
            <a:avLst/>
          </a:prstGeom>
          <a:ln cap="flat" w="28575">
            <a:solidFill>
              <a:srgbClr val="040532"/>
            </a:solidFill>
            <a:prstDash val="solid"/>
            <a:headEnd type="none" len="sm" w="sm"/>
            <a:tailEnd type="none" len="sm" w="sm"/>
          </a:ln>
        </p:spPr>
      </p:sp>
      <p:sp>
        <p:nvSpPr>
          <p:cNvPr name="AutoShape 20" id="20"/>
          <p:cNvSpPr/>
          <p:nvPr/>
        </p:nvSpPr>
        <p:spPr>
          <a:xfrm>
            <a:off x="13525062" y="9065375"/>
            <a:ext cx="4867141" cy="4867141"/>
          </a:xfrm>
          <a:prstGeom prst="line">
            <a:avLst/>
          </a:prstGeom>
          <a:ln cap="flat" w="28575">
            <a:solidFill>
              <a:srgbClr val="D35625"/>
            </a:solidFill>
            <a:prstDash val="solid"/>
            <a:headEnd type="none" len="sm" w="sm"/>
            <a:tailEnd type="none" len="sm" w="sm"/>
          </a:ln>
        </p:spPr>
      </p:sp>
      <p:sp>
        <p:nvSpPr>
          <p:cNvPr name="AutoShape 21" id="21"/>
          <p:cNvSpPr/>
          <p:nvPr/>
        </p:nvSpPr>
        <p:spPr>
          <a:xfrm>
            <a:off x="13398407" y="9451643"/>
            <a:ext cx="4690515" cy="4690515"/>
          </a:xfrm>
          <a:prstGeom prst="line">
            <a:avLst/>
          </a:prstGeom>
          <a:ln cap="flat" w="28575">
            <a:solidFill>
              <a:srgbClr val="040532"/>
            </a:solidFill>
            <a:prstDash val="solid"/>
            <a:headEnd type="none" len="sm" w="sm"/>
            <a:tailEnd type="none" len="sm" w="sm"/>
          </a:ln>
        </p:spPr>
      </p:sp>
      <p:sp>
        <p:nvSpPr>
          <p:cNvPr name="AutoShape 22" id="22"/>
          <p:cNvSpPr/>
          <p:nvPr/>
        </p:nvSpPr>
        <p:spPr>
          <a:xfrm>
            <a:off x="13254553" y="9891320"/>
            <a:ext cx="4347674" cy="4347674"/>
          </a:xfrm>
          <a:prstGeom prst="line">
            <a:avLst/>
          </a:prstGeom>
          <a:ln cap="flat" w="28575">
            <a:solidFill>
              <a:srgbClr val="F9B314"/>
            </a:solidFill>
            <a:prstDash val="solid"/>
            <a:headEnd type="none" len="sm" w="sm"/>
            <a:tailEnd type="none" len="sm" w="sm"/>
          </a:ln>
        </p:spPr>
      </p:sp>
      <p:grpSp>
        <p:nvGrpSpPr>
          <p:cNvPr name="Group 23" id="23"/>
          <p:cNvGrpSpPr/>
          <p:nvPr/>
        </p:nvGrpSpPr>
        <p:grpSpPr>
          <a:xfrm rot="2700000">
            <a:off x="-1455156" y="-3224822"/>
            <a:ext cx="6950970" cy="3341812"/>
            <a:chOff x="0" y="0"/>
            <a:chExt cx="660400" cy="317500"/>
          </a:xfrm>
        </p:grpSpPr>
        <p:sp>
          <p:nvSpPr>
            <p:cNvPr name="Freeform 24" id="2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060731"/>
              </a:solidFill>
              <a:prstDash val="solid"/>
              <a:miter/>
            </a:ln>
          </p:spPr>
        </p:sp>
        <p:sp>
          <p:nvSpPr>
            <p:cNvPr name="TextBox 25" id="2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6" id="26"/>
          <p:cNvSpPr/>
          <p:nvPr/>
        </p:nvSpPr>
        <p:spPr>
          <a:xfrm>
            <a:off x="-1888796" y="-2456601"/>
            <a:ext cx="4860465" cy="4811239"/>
          </a:xfrm>
          <a:prstGeom prst="line">
            <a:avLst/>
          </a:prstGeom>
          <a:ln cap="flat" w="28575">
            <a:solidFill>
              <a:srgbClr val="F9B314"/>
            </a:solidFill>
            <a:prstDash val="solid"/>
            <a:headEnd type="none" len="sm" w="sm"/>
            <a:tailEnd type="none" len="sm" w="sm"/>
          </a:ln>
        </p:spPr>
      </p:sp>
      <p:sp>
        <p:nvSpPr>
          <p:cNvPr name="AutoShape 27" id="27"/>
          <p:cNvSpPr/>
          <p:nvPr/>
        </p:nvSpPr>
        <p:spPr>
          <a:xfrm>
            <a:off x="-2089343" y="-2163507"/>
            <a:ext cx="4723268" cy="4723268"/>
          </a:xfrm>
          <a:prstGeom prst="line">
            <a:avLst/>
          </a:prstGeom>
          <a:ln cap="flat" w="28575">
            <a:solidFill>
              <a:srgbClr val="D35625"/>
            </a:solidFill>
            <a:prstDash val="solid"/>
            <a:headEnd type="none" len="sm" w="sm"/>
            <a:tailEnd type="none" len="sm" w="sm"/>
          </a:ln>
        </p:spPr>
      </p:sp>
      <p:sp>
        <p:nvSpPr>
          <p:cNvPr name="AutoShape 28" id="28"/>
          <p:cNvSpPr/>
          <p:nvPr/>
        </p:nvSpPr>
        <p:spPr>
          <a:xfrm>
            <a:off x="-2257697" y="-1827489"/>
            <a:ext cx="4562311" cy="4562311"/>
          </a:xfrm>
          <a:prstGeom prst="line">
            <a:avLst/>
          </a:prstGeom>
          <a:ln cap="flat" w="28575">
            <a:solidFill>
              <a:srgbClr val="F9B314"/>
            </a:solidFill>
            <a:prstDash val="solid"/>
            <a:headEnd type="none" len="sm" w="sm"/>
            <a:tailEnd type="none" len="sm" w="sm"/>
          </a:ln>
        </p:spPr>
      </p:sp>
      <p:sp>
        <p:nvSpPr>
          <p:cNvPr name="AutoShape 29" id="29"/>
          <p:cNvSpPr/>
          <p:nvPr/>
        </p:nvSpPr>
        <p:spPr>
          <a:xfrm>
            <a:off x="-2376419" y="-1465413"/>
            <a:ext cx="4396747" cy="4396747"/>
          </a:xfrm>
          <a:prstGeom prst="line">
            <a:avLst/>
          </a:prstGeom>
          <a:ln cap="flat" w="28575">
            <a:solidFill>
              <a:srgbClr val="243F88"/>
            </a:solidFill>
            <a:prstDash val="solid"/>
            <a:headEnd type="none" len="sm" w="sm"/>
            <a:tailEnd type="none" len="sm" w="sm"/>
          </a:ln>
        </p:spPr>
      </p:sp>
      <p:sp>
        <p:nvSpPr>
          <p:cNvPr name="AutoShape 30" id="30"/>
          <p:cNvSpPr/>
          <p:nvPr/>
        </p:nvSpPr>
        <p:spPr>
          <a:xfrm>
            <a:off x="-2511263" y="-1053273"/>
            <a:ext cx="4075378" cy="4075378"/>
          </a:xfrm>
          <a:prstGeom prst="line">
            <a:avLst/>
          </a:prstGeom>
          <a:ln cap="flat" w="28575">
            <a:solidFill>
              <a:srgbClr val="4FC0E8"/>
            </a:solidFill>
            <a:prstDash val="solid"/>
            <a:headEnd type="none" len="sm" w="sm"/>
            <a:tailEnd type="none" len="sm" w="sm"/>
          </a:ln>
        </p:spPr>
      </p:sp>
      <p:sp>
        <p:nvSpPr>
          <p:cNvPr name="AutoShape 31" id="31"/>
          <p:cNvSpPr/>
          <p:nvPr/>
        </p:nvSpPr>
        <p:spPr>
          <a:xfrm>
            <a:off x="-2624516" y="-637340"/>
            <a:ext cx="3715358" cy="3735975"/>
          </a:xfrm>
          <a:prstGeom prst="line">
            <a:avLst/>
          </a:prstGeom>
          <a:ln cap="flat" w="28575">
            <a:solidFill>
              <a:srgbClr val="243F88"/>
            </a:solidFill>
            <a:prstDash val="solid"/>
            <a:headEnd type="none" len="sm" w="sm"/>
            <a:tailEnd type="none" len="sm" w="sm"/>
          </a:ln>
        </p:spPr>
      </p:sp>
      <p:sp>
        <p:nvSpPr>
          <p:cNvPr name="AutoShape 32" id="32"/>
          <p:cNvSpPr/>
          <p:nvPr/>
        </p:nvSpPr>
        <p:spPr>
          <a:xfrm>
            <a:off x="-2600362" y="-110882"/>
            <a:ext cx="3165952" cy="3149617"/>
          </a:xfrm>
          <a:prstGeom prst="line">
            <a:avLst/>
          </a:prstGeom>
          <a:ln cap="flat" w="28575">
            <a:solidFill>
              <a:srgbClr val="060731"/>
            </a:solidFill>
            <a:prstDash val="solid"/>
            <a:headEnd type="none" len="sm" w="sm"/>
            <a:tailEnd type="none" len="sm" w="sm"/>
          </a:ln>
        </p:spPr>
      </p:sp>
      <p:sp>
        <p:nvSpPr>
          <p:cNvPr name="TextBox 33" id="33"/>
          <p:cNvSpPr txBox="true"/>
          <p:nvPr/>
        </p:nvSpPr>
        <p:spPr>
          <a:xfrm rot="0">
            <a:off x="2538662" y="5529114"/>
            <a:ext cx="13210675" cy="1057718"/>
          </a:xfrm>
          <a:prstGeom prst="rect">
            <a:avLst/>
          </a:prstGeom>
        </p:spPr>
        <p:txBody>
          <a:bodyPr anchor="t" rtlCol="false" tIns="0" lIns="0" bIns="0" rIns="0">
            <a:spAutoFit/>
          </a:bodyPr>
          <a:lstStyle/>
          <a:p>
            <a:pPr algn="ctr">
              <a:lnSpc>
                <a:spcPts val="4163"/>
              </a:lnSpc>
            </a:pPr>
            <a:r>
              <a:rPr lang="en-US" sz="3784">
                <a:solidFill>
                  <a:srgbClr val="243F88"/>
                </a:solidFill>
                <a:latin typeface="Montserrat Bold"/>
              </a:rPr>
              <a:t>Based on the gap analysis study, we arrived at this through these examples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05412" y="2043777"/>
            <a:ext cx="9555027" cy="1007023"/>
          </a:xfrm>
          <a:prstGeom prst="rect">
            <a:avLst/>
          </a:prstGeom>
        </p:spPr>
        <p:txBody>
          <a:bodyPr anchor="t" rtlCol="false" tIns="0" lIns="0" bIns="0" rIns="0">
            <a:spAutoFit/>
          </a:bodyPr>
          <a:lstStyle/>
          <a:p>
            <a:pPr algn="l" marL="0" indent="0" lvl="0">
              <a:lnSpc>
                <a:spcPts val="7870"/>
              </a:lnSpc>
              <a:spcBef>
                <a:spcPct val="0"/>
              </a:spcBef>
            </a:pPr>
            <a:r>
              <a:rPr lang="en-US" sz="6558">
                <a:solidFill>
                  <a:srgbClr val="060731"/>
                </a:solidFill>
                <a:latin typeface="Now Bold"/>
              </a:rPr>
              <a:t>PROBLEM DEFINITION</a:t>
            </a:r>
          </a:p>
        </p:txBody>
      </p:sp>
      <p:sp>
        <p:nvSpPr>
          <p:cNvPr name="TextBox 3" id="3"/>
          <p:cNvSpPr txBox="true"/>
          <p:nvPr/>
        </p:nvSpPr>
        <p:spPr>
          <a:xfrm rot="0">
            <a:off x="1925066" y="3294153"/>
            <a:ext cx="14597076" cy="4692015"/>
          </a:xfrm>
          <a:prstGeom prst="rect">
            <a:avLst/>
          </a:prstGeom>
        </p:spPr>
        <p:txBody>
          <a:bodyPr anchor="t" rtlCol="false" tIns="0" lIns="0" bIns="0" rIns="0">
            <a:spAutoFit/>
          </a:bodyPr>
          <a:lstStyle/>
          <a:p>
            <a:pPr algn="l">
              <a:lnSpc>
                <a:spcPts val="4650"/>
              </a:lnSpc>
            </a:pPr>
            <a:r>
              <a:rPr lang="en-US" sz="3100" spc="-77">
                <a:solidFill>
                  <a:srgbClr val="040532"/>
                </a:solidFill>
                <a:latin typeface="Open Sans"/>
              </a:rPr>
              <a:t>The educational process in any e-learning platform is considered a data warehouse.</a:t>
            </a:r>
          </a:p>
          <a:p>
            <a:pPr algn="l">
              <a:lnSpc>
                <a:spcPts val="4650"/>
              </a:lnSpc>
            </a:pPr>
          </a:p>
          <a:p>
            <a:pPr algn="l">
              <a:lnSpc>
                <a:spcPts val="4650"/>
              </a:lnSpc>
            </a:pPr>
            <a:r>
              <a:rPr lang="en-US" sz="3100" spc="-77" strike="noStrike" u="none">
                <a:solidFill>
                  <a:srgbClr val="040532"/>
                </a:solidFill>
                <a:latin typeface="Open Sans"/>
              </a:rPr>
              <a:t>But Academya provides communication between the student and the instructor.</a:t>
            </a:r>
          </a:p>
          <a:p>
            <a:pPr algn="l">
              <a:lnSpc>
                <a:spcPts val="4650"/>
              </a:lnSpc>
            </a:pPr>
          </a:p>
          <a:p>
            <a:pPr algn="l">
              <a:lnSpc>
                <a:spcPts val="4650"/>
              </a:lnSpc>
            </a:pPr>
            <a:r>
              <a:rPr lang="en-US" sz="3100" spc="-77" strike="noStrike" u="none">
                <a:solidFill>
                  <a:srgbClr val="040532"/>
                </a:solidFill>
                <a:latin typeface="Open Sans"/>
              </a:rPr>
              <a:t>Which makes the learning process better and more interactive.</a:t>
            </a:r>
          </a:p>
          <a:p>
            <a:pPr algn="l">
              <a:lnSpc>
                <a:spcPts val="4650"/>
              </a:lnSpc>
            </a:pPr>
          </a:p>
          <a:p>
            <a:pPr algn="l">
              <a:lnSpc>
                <a:spcPts val="4650"/>
              </a:lnSpc>
            </a:pPr>
            <a:r>
              <a:rPr lang="en-US" sz="3100" spc="-77" strike="noStrike" u="none">
                <a:solidFill>
                  <a:srgbClr val="040532"/>
                </a:solidFill>
                <a:latin typeface="Open Sans"/>
              </a:rPr>
              <a:t>Academya also is a dedicated place so students don't have to get More information from other places.</a:t>
            </a:r>
          </a:p>
        </p:txBody>
      </p:sp>
      <p:sp>
        <p:nvSpPr>
          <p:cNvPr name="Freeform 4" id="4"/>
          <p:cNvSpPr/>
          <p:nvPr/>
        </p:nvSpPr>
        <p:spPr>
          <a:xfrm flipH="false" flipV="false" rot="-10800000">
            <a:off x="17204191" y="489448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194666" y="60068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17194666" y="70906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17194666" y="81744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7855577">
            <a:off x="16793763" y="-1278062"/>
            <a:ext cx="7415398" cy="3565095"/>
            <a:chOff x="0" y="0"/>
            <a:chExt cx="660400" cy="317500"/>
          </a:xfrm>
        </p:grpSpPr>
        <p:sp>
          <p:nvSpPr>
            <p:cNvPr name="Freeform 9" id="9"/>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4FC0E8"/>
              </a:solidFill>
              <a:prstDash val="solid"/>
              <a:miter/>
            </a:ln>
          </p:spPr>
        </p:sp>
        <p:sp>
          <p:nvSpPr>
            <p:cNvPr name="TextBox 10" id="10"/>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1" id="11"/>
          <p:cNvSpPr/>
          <p:nvPr/>
        </p:nvSpPr>
        <p:spPr>
          <a:xfrm flipH="true">
            <a:off x="16414391" y="-3723702"/>
            <a:ext cx="4751378" cy="5536741"/>
          </a:xfrm>
          <a:prstGeom prst="line">
            <a:avLst/>
          </a:prstGeom>
          <a:ln cap="flat" w="28575">
            <a:solidFill>
              <a:srgbClr val="1211CA"/>
            </a:solidFill>
            <a:prstDash val="solid"/>
            <a:headEnd type="none" len="sm" w="sm"/>
            <a:tailEnd type="none" len="sm" w="sm"/>
          </a:ln>
        </p:spPr>
      </p:sp>
      <p:sp>
        <p:nvSpPr>
          <p:cNvPr name="AutoShape 12" id="12"/>
          <p:cNvSpPr/>
          <p:nvPr/>
        </p:nvSpPr>
        <p:spPr>
          <a:xfrm flipH="true">
            <a:off x="16170520" y="-3914895"/>
            <a:ext cx="4668164" cy="5384080"/>
          </a:xfrm>
          <a:prstGeom prst="line">
            <a:avLst/>
          </a:prstGeom>
          <a:ln cap="flat" w="28575">
            <a:solidFill>
              <a:srgbClr val="F9B314"/>
            </a:solidFill>
            <a:prstDash val="solid"/>
            <a:headEnd type="none" len="sm" w="sm"/>
            <a:tailEnd type="none" len="sm" w="sm"/>
          </a:ln>
        </p:spPr>
      </p:sp>
      <p:sp>
        <p:nvSpPr>
          <p:cNvPr name="AutoShape 13" id="13"/>
          <p:cNvSpPr/>
          <p:nvPr/>
        </p:nvSpPr>
        <p:spPr>
          <a:xfrm flipH="true">
            <a:off x="15959276" y="-4068578"/>
            <a:ext cx="4509085" cy="5200604"/>
          </a:xfrm>
          <a:prstGeom prst="line">
            <a:avLst/>
          </a:prstGeom>
          <a:ln cap="flat" w="28575">
            <a:solidFill>
              <a:srgbClr val="060731"/>
            </a:solidFill>
            <a:prstDash val="solid"/>
            <a:headEnd type="none" len="sm" w="sm"/>
            <a:tailEnd type="none" len="sm" w="sm"/>
          </a:ln>
        </p:spPr>
      </p:sp>
      <p:sp>
        <p:nvSpPr>
          <p:cNvPr name="AutoShape 14" id="14"/>
          <p:cNvSpPr/>
          <p:nvPr/>
        </p:nvSpPr>
        <p:spPr>
          <a:xfrm flipH="true">
            <a:off x="15728619" y="-4167472"/>
            <a:ext cx="4345453" cy="5011877"/>
          </a:xfrm>
          <a:prstGeom prst="line">
            <a:avLst/>
          </a:prstGeom>
          <a:ln cap="flat" w="28575">
            <a:solidFill>
              <a:srgbClr val="D35625"/>
            </a:solidFill>
            <a:prstDash val="solid"/>
            <a:headEnd type="none" len="sm" w="sm"/>
            <a:tailEnd type="none" len="sm" w="sm"/>
          </a:ln>
        </p:spPr>
      </p:sp>
      <p:sp>
        <p:nvSpPr>
          <p:cNvPr name="AutoShape 15" id="15"/>
          <p:cNvSpPr/>
          <p:nvPr/>
        </p:nvSpPr>
        <p:spPr>
          <a:xfrm flipH="true">
            <a:off x="15597454" y="-4279728"/>
            <a:ext cx="4027833" cy="4645547"/>
          </a:xfrm>
          <a:prstGeom prst="line">
            <a:avLst/>
          </a:prstGeom>
          <a:ln cap="flat" w="28575">
            <a:solidFill>
              <a:srgbClr val="243F88"/>
            </a:solidFill>
            <a:prstDash val="solid"/>
            <a:headEnd type="none" len="sm" w="sm"/>
            <a:tailEnd type="none" len="sm" w="sm"/>
          </a:ln>
        </p:spPr>
      </p:sp>
      <p:sp>
        <p:nvSpPr>
          <p:cNvPr name="Freeform 16" id="16"/>
          <p:cNvSpPr/>
          <p:nvPr/>
        </p:nvSpPr>
        <p:spPr>
          <a:xfrm flipH="false" flipV="false" rot="-10800000">
            <a:off x="-2067239" y="-410912"/>
            <a:ext cx="3095939" cy="2879223"/>
          </a:xfrm>
          <a:custGeom>
            <a:avLst/>
            <a:gdLst/>
            <a:ahLst/>
            <a:cxnLst/>
            <a:rect r="r" b="b" t="t" l="l"/>
            <a:pathLst>
              <a:path h="2879223" w="3095939">
                <a:moveTo>
                  <a:pt x="0" y="0"/>
                </a:moveTo>
                <a:lnTo>
                  <a:pt x="3095939" y="0"/>
                </a:lnTo>
                <a:lnTo>
                  <a:pt x="3095939" y="2879224"/>
                </a:lnTo>
                <a:lnTo>
                  <a:pt x="0" y="28792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10800000">
            <a:off x="-519269" y="9258300"/>
            <a:ext cx="3095939" cy="2879223"/>
          </a:xfrm>
          <a:custGeom>
            <a:avLst/>
            <a:gdLst/>
            <a:ahLst/>
            <a:cxnLst/>
            <a:rect r="r" b="b" t="t" l="l"/>
            <a:pathLst>
              <a:path h="2879223" w="3095939">
                <a:moveTo>
                  <a:pt x="0" y="0"/>
                </a:moveTo>
                <a:lnTo>
                  <a:pt x="3095938" y="0"/>
                </a:lnTo>
                <a:lnTo>
                  <a:pt x="3095938" y="2879223"/>
                </a:lnTo>
                <a:lnTo>
                  <a:pt x="0" y="28792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028700" y="1275995"/>
            <a:ext cx="7641544" cy="2445294"/>
          </a:xfrm>
          <a:custGeom>
            <a:avLst/>
            <a:gdLst/>
            <a:ahLst/>
            <a:cxnLst/>
            <a:rect r="r" b="b" t="t" l="l"/>
            <a:pathLst>
              <a:path h="2445294" w="7641544">
                <a:moveTo>
                  <a:pt x="7641544" y="0"/>
                </a:moveTo>
                <a:lnTo>
                  <a:pt x="0" y="0"/>
                </a:lnTo>
                <a:lnTo>
                  <a:pt x="0" y="2445294"/>
                </a:lnTo>
                <a:lnTo>
                  <a:pt x="7641544" y="2445294"/>
                </a:lnTo>
                <a:lnTo>
                  <a:pt x="76415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64535" y="1422644"/>
            <a:ext cx="6969875" cy="2022219"/>
          </a:xfrm>
          <a:prstGeom prst="rect">
            <a:avLst/>
          </a:prstGeom>
        </p:spPr>
        <p:txBody>
          <a:bodyPr anchor="t" rtlCol="false" tIns="0" lIns="0" bIns="0" rIns="0">
            <a:spAutoFit/>
          </a:bodyPr>
          <a:lstStyle/>
          <a:p>
            <a:pPr algn="l">
              <a:lnSpc>
                <a:spcPts val="5321"/>
              </a:lnSpc>
            </a:pPr>
            <a:r>
              <a:rPr lang="en-US" sz="2989">
                <a:solidFill>
                  <a:srgbClr val="0B1320"/>
                </a:solidFill>
                <a:latin typeface="Kollektif"/>
              </a:rPr>
              <a:t>Some courses are archived, meaning you can still access them but can't earn a certificate</a:t>
            </a:r>
          </a:p>
        </p:txBody>
      </p:sp>
      <p:sp>
        <p:nvSpPr>
          <p:cNvPr name="Freeform 4" id="4"/>
          <p:cNvSpPr/>
          <p:nvPr/>
        </p:nvSpPr>
        <p:spPr>
          <a:xfrm flipH="true" flipV="false" rot="0">
            <a:off x="1028700" y="4253313"/>
            <a:ext cx="7175960" cy="2296307"/>
          </a:xfrm>
          <a:custGeom>
            <a:avLst/>
            <a:gdLst/>
            <a:ahLst/>
            <a:cxnLst/>
            <a:rect r="r" b="b" t="t" l="l"/>
            <a:pathLst>
              <a:path h="2296307" w="7175960">
                <a:moveTo>
                  <a:pt x="7175960" y="0"/>
                </a:moveTo>
                <a:lnTo>
                  <a:pt x="0" y="0"/>
                </a:lnTo>
                <a:lnTo>
                  <a:pt x="0" y="2296307"/>
                </a:lnTo>
                <a:lnTo>
                  <a:pt x="7175960" y="2296307"/>
                </a:lnTo>
                <a:lnTo>
                  <a:pt x="71759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65772" y="4384982"/>
            <a:ext cx="6377387" cy="1621515"/>
          </a:xfrm>
          <a:prstGeom prst="rect">
            <a:avLst/>
          </a:prstGeom>
        </p:spPr>
        <p:txBody>
          <a:bodyPr anchor="t" rtlCol="false" tIns="0" lIns="0" bIns="0" rIns="0">
            <a:spAutoFit/>
          </a:bodyPr>
          <a:lstStyle/>
          <a:p>
            <a:pPr algn="l">
              <a:lnSpc>
                <a:spcPts val="6342"/>
              </a:lnSpc>
            </a:pPr>
            <a:r>
              <a:rPr lang="en-US" sz="3563">
                <a:solidFill>
                  <a:srgbClr val="0B1320"/>
                </a:solidFill>
                <a:latin typeface="Kollektif"/>
              </a:rPr>
              <a:t>Less interactive than traditional coding bootcamps</a:t>
            </a:r>
          </a:p>
        </p:txBody>
      </p:sp>
      <p:sp>
        <p:nvSpPr>
          <p:cNvPr name="TextBox 6" id="6"/>
          <p:cNvSpPr txBox="true"/>
          <p:nvPr/>
        </p:nvSpPr>
        <p:spPr>
          <a:xfrm rot="0">
            <a:off x="6254127" y="3120482"/>
            <a:ext cx="1589032" cy="506166"/>
          </a:xfrm>
          <a:prstGeom prst="rect">
            <a:avLst/>
          </a:prstGeom>
        </p:spPr>
        <p:txBody>
          <a:bodyPr anchor="t" rtlCol="false" tIns="0" lIns="0" bIns="0" rIns="0">
            <a:spAutoFit/>
          </a:bodyPr>
          <a:lstStyle/>
          <a:p>
            <a:pPr algn="l">
              <a:lnSpc>
                <a:spcPts val="4021"/>
              </a:lnSpc>
            </a:pPr>
            <a:r>
              <a:rPr lang="en-US" sz="2872">
                <a:solidFill>
                  <a:srgbClr val="D35625"/>
                </a:solidFill>
                <a:latin typeface="Now Bold"/>
              </a:rPr>
              <a:t>1-EDX</a:t>
            </a:r>
          </a:p>
        </p:txBody>
      </p:sp>
      <p:sp>
        <p:nvSpPr>
          <p:cNvPr name="TextBox 7" id="7"/>
          <p:cNvSpPr txBox="true"/>
          <p:nvPr/>
        </p:nvSpPr>
        <p:spPr>
          <a:xfrm rot="0">
            <a:off x="5304790" y="6034312"/>
            <a:ext cx="2538370" cy="387937"/>
          </a:xfrm>
          <a:prstGeom prst="rect">
            <a:avLst/>
          </a:prstGeom>
        </p:spPr>
        <p:txBody>
          <a:bodyPr anchor="t" rtlCol="false" tIns="0" lIns="0" bIns="0" rIns="0">
            <a:spAutoFit/>
          </a:bodyPr>
          <a:lstStyle/>
          <a:p>
            <a:pPr algn="l">
              <a:lnSpc>
                <a:spcPts val="3168"/>
              </a:lnSpc>
            </a:pPr>
            <a:r>
              <a:rPr lang="en-US" sz="2263">
                <a:solidFill>
                  <a:srgbClr val="4FC0E8"/>
                </a:solidFill>
                <a:latin typeface="Now Bold"/>
              </a:rPr>
              <a:t>3-CodeAcdamey</a:t>
            </a:r>
          </a:p>
        </p:txBody>
      </p:sp>
      <p:sp>
        <p:nvSpPr>
          <p:cNvPr name="Freeform 8" id="8"/>
          <p:cNvSpPr/>
          <p:nvPr/>
        </p:nvSpPr>
        <p:spPr>
          <a:xfrm flipH="true" flipV="false" rot="0">
            <a:off x="10065301" y="1275995"/>
            <a:ext cx="7641544" cy="2445294"/>
          </a:xfrm>
          <a:custGeom>
            <a:avLst/>
            <a:gdLst/>
            <a:ahLst/>
            <a:cxnLst/>
            <a:rect r="r" b="b" t="t" l="l"/>
            <a:pathLst>
              <a:path h="2445294" w="7641544">
                <a:moveTo>
                  <a:pt x="7641544" y="0"/>
                </a:moveTo>
                <a:lnTo>
                  <a:pt x="0" y="0"/>
                </a:lnTo>
                <a:lnTo>
                  <a:pt x="0" y="2445294"/>
                </a:lnTo>
                <a:lnTo>
                  <a:pt x="7641544" y="2445294"/>
                </a:lnTo>
                <a:lnTo>
                  <a:pt x="764154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401136" y="1422644"/>
            <a:ext cx="6969875" cy="1350938"/>
          </a:xfrm>
          <a:prstGeom prst="rect">
            <a:avLst/>
          </a:prstGeom>
        </p:spPr>
        <p:txBody>
          <a:bodyPr anchor="t" rtlCol="false" tIns="0" lIns="0" bIns="0" rIns="0">
            <a:spAutoFit/>
          </a:bodyPr>
          <a:lstStyle/>
          <a:p>
            <a:pPr algn="l">
              <a:lnSpc>
                <a:spcPts val="5321"/>
              </a:lnSpc>
            </a:pPr>
            <a:r>
              <a:rPr lang="en-US" sz="2989">
                <a:solidFill>
                  <a:srgbClr val="0B1320"/>
                </a:solidFill>
                <a:latin typeface="Kollektif"/>
              </a:rPr>
              <a:t>Less interactive. harder to reinforce or test what you've learned</a:t>
            </a:r>
          </a:p>
        </p:txBody>
      </p:sp>
      <p:sp>
        <p:nvSpPr>
          <p:cNvPr name="Freeform 10" id="10"/>
          <p:cNvSpPr/>
          <p:nvPr/>
        </p:nvSpPr>
        <p:spPr>
          <a:xfrm flipH="true" flipV="false" rot="0">
            <a:off x="10083340" y="4253313"/>
            <a:ext cx="7175960" cy="2296307"/>
          </a:xfrm>
          <a:custGeom>
            <a:avLst/>
            <a:gdLst/>
            <a:ahLst/>
            <a:cxnLst/>
            <a:rect r="r" b="b" t="t" l="l"/>
            <a:pathLst>
              <a:path h="2296307" w="7175960">
                <a:moveTo>
                  <a:pt x="7175960" y="0"/>
                </a:moveTo>
                <a:lnTo>
                  <a:pt x="0" y="0"/>
                </a:lnTo>
                <a:lnTo>
                  <a:pt x="0" y="2296307"/>
                </a:lnTo>
                <a:lnTo>
                  <a:pt x="7175960" y="2296307"/>
                </a:lnTo>
                <a:lnTo>
                  <a:pt x="717596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520412" y="4384982"/>
            <a:ext cx="6738888" cy="2425394"/>
          </a:xfrm>
          <a:prstGeom prst="rect">
            <a:avLst/>
          </a:prstGeom>
        </p:spPr>
        <p:txBody>
          <a:bodyPr anchor="t" rtlCol="false" tIns="0" lIns="0" bIns="0" rIns="0">
            <a:spAutoFit/>
          </a:bodyPr>
          <a:lstStyle/>
          <a:p>
            <a:pPr algn="l">
              <a:lnSpc>
                <a:spcPts val="6342"/>
              </a:lnSpc>
            </a:pPr>
            <a:r>
              <a:rPr lang="en-US" sz="3563">
                <a:solidFill>
                  <a:srgbClr val="0B1320"/>
                </a:solidFill>
                <a:latin typeface="Kollektif"/>
              </a:rPr>
              <a:t>Not as many course options.</a:t>
            </a:r>
          </a:p>
          <a:p>
            <a:pPr algn="l">
              <a:lnSpc>
                <a:spcPts val="6342"/>
              </a:lnSpc>
            </a:pPr>
            <a:r>
              <a:rPr lang="en-US" sz="3563">
                <a:solidFill>
                  <a:srgbClr val="0B1320"/>
                </a:solidFill>
                <a:latin typeface="Kollektif"/>
              </a:rPr>
              <a:t>only audit one-off courses</a:t>
            </a:r>
          </a:p>
          <a:p>
            <a:pPr algn="l">
              <a:lnSpc>
                <a:spcPts val="6342"/>
              </a:lnSpc>
            </a:pPr>
          </a:p>
        </p:txBody>
      </p:sp>
      <p:sp>
        <p:nvSpPr>
          <p:cNvPr name="TextBox 12" id="12"/>
          <p:cNvSpPr txBox="true"/>
          <p:nvPr/>
        </p:nvSpPr>
        <p:spPr>
          <a:xfrm rot="0">
            <a:off x="15290729" y="3120482"/>
            <a:ext cx="1968571" cy="505884"/>
          </a:xfrm>
          <a:prstGeom prst="rect">
            <a:avLst/>
          </a:prstGeom>
        </p:spPr>
        <p:txBody>
          <a:bodyPr anchor="t" rtlCol="false" tIns="0" lIns="0" bIns="0" rIns="0">
            <a:spAutoFit/>
          </a:bodyPr>
          <a:lstStyle/>
          <a:p>
            <a:pPr algn="l">
              <a:lnSpc>
                <a:spcPts val="4021"/>
              </a:lnSpc>
            </a:pPr>
            <a:r>
              <a:rPr lang="en-US" sz="2872">
                <a:solidFill>
                  <a:srgbClr val="4FC0E8"/>
                </a:solidFill>
                <a:latin typeface="Now Bold"/>
              </a:rPr>
              <a:t>2-Udemy</a:t>
            </a:r>
          </a:p>
        </p:txBody>
      </p:sp>
      <p:sp>
        <p:nvSpPr>
          <p:cNvPr name="TextBox 13" id="13"/>
          <p:cNvSpPr txBox="true"/>
          <p:nvPr/>
        </p:nvSpPr>
        <p:spPr>
          <a:xfrm rot="0">
            <a:off x="14359430" y="6024787"/>
            <a:ext cx="2538370" cy="406400"/>
          </a:xfrm>
          <a:prstGeom prst="rect">
            <a:avLst/>
          </a:prstGeom>
        </p:spPr>
        <p:txBody>
          <a:bodyPr anchor="t" rtlCol="false" tIns="0" lIns="0" bIns="0" rIns="0">
            <a:spAutoFit/>
          </a:bodyPr>
          <a:lstStyle/>
          <a:p>
            <a:pPr algn="l">
              <a:lnSpc>
                <a:spcPts val="3219"/>
              </a:lnSpc>
            </a:pPr>
            <a:r>
              <a:rPr lang="en-US" sz="2299">
                <a:solidFill>
                  <a:srgbClr val="D35625"/>
                </a:solidFill>
                <a:latin typeface="Now Bold"/>
              </a:rPr>
              <a:t>4- Futurelearn</a:t>
            </a:r>
          </a:p>
        </p:txBody>
      </p:sp>
      <p:sp>
        <p:nvSpPr>
          <p:cNvPr name="Freeform 14" id="14"/>
          <p:cNvSpPr/>
          <p:nvPr/>
        </p:nvSpPr>
        <p:spPr>
          <a:xfrm flipH="true" flipV="false" rot="0">
            <a:off x="1028700" y="6861062"/>
            <a:ext cx="7382652" cy="2362449"/>
          </a:xfrm>
          <a:custGeom>
            <a:avLst/>
            <a:gdLst/>
            <a:ahLst/>
            <a:cxnLst/>
            <a:rect r="r" b="b" t="t" l="l"/>
            <a:pathLst>
              <a:path h="2362449" w="7382652">
                <a:moveTo>
                  <a:pt x="7382652" y="0"/>
                </a:moveTo>
                <a:lnTo>
                  <a:pt x="0" y="0"/>
                </a:lnTo>
                <a:lnTo>
                  <a:pt x="0" y="2362449"/>
                </a:lnTo>
                <a:lnTo>
                  <a:pt x="7382652" y="2362449"/>
                </a:lnTo>
                <a:lnTo>
                  <a:pt x="73826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344073" y="7031940"/>
            <a:ext cx="6545214" cy="1512632"/>
          </a:xfrm>
          <a:prstGeom prst="rect">
            <a:avLst/>
          </a:prstGeom>
        </p:spPr>
        <p:txBody>
          <a:bodyPr anchor="t" rtlCol="false" tIns="0" lIns="0" bIns="0" rIns="0">
            <a:spAutoFit/>
          </a:bodyPr>
          <a:lstStyle/>
          <a:p>
            <a:pPr algn="l">
              <a:lnSpc>
                <a:spcPts val="5976"/>
              </a:lnSpc>
            </a:pPr>
            <a:r>
              <a:rPr lang="en-US" sz="3357">
                <a:solidFill>
                  <a:srgbClr val="0B1320"/>
                </a:solidFill>
                <a:latin typeface="Kollektif"/>
              </a:rPr>
              <a:t>Less interactive. no way to submit homework assignments.</a:t>
            </a:r>
          </a:p>
        </p:txBody>
      </p:sp>
      <p:sp>
        <p:nvSpPr>
          <p:cNvPr name="Freeform 16" id="16"/>
          <p:cNvSpPr/>
          <p:nvPr/>
        </p:nvSpPr>
        <p:spPr>
          <a:xfrm flipH="true" flipV="false" rot="0">
            <a:off x="8668176" y="6861062"/>
            <a:ext cx="9619824" cy="3078344"/>
          </a:xfrm>
          <a:custGeom>
            <a:avLst/>
            <a:gdLst/>
            <a:ahLst/>
            <a:cxnLst/>
            <a:rect r="r" b="b" t="t" l="l"/>
            <a:pathLst>
              <a:path h="3078344" w="9619824">
                <a:moveTo>
                  <a:pt x="9619824" y="0"/>
                </a:moveTo>
                <a:lnTo>
                  <a:pt x="0" y="0"/>
                </a:lnTo>
                <a:lnTo>
                  <a:pt x="0" y="3078344"/>
                </a:lnTo>
                <a:lnTo>
                  <a:pt x="9619824" y="3078344"/>
                </a:lnTo>
                <a:lnTo>
                  <a:pt x="96198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5399671" y="8649644"/>
            <a:ext cx="2934739" cy="389890"/>
          </a:xfrm>
          <a:prstGeom prst="rect">
            <a:avLst/>
          </a:prstGeom>
        </p:spPr>
        <p:txBody>
          <a:bodyPr anchor="t" rtlCol="false" tIns="0" lIns="0" bIns="0" rIns="0">
            <a:spAutoFit/>
          </a:bodyPr>
          <a:lstStyle/>
          <a:p>
            <a:pPr algn="l">
              <a:lnSpc>
                <a:spcPts val="3079"/>
              </a:lnSpc>
            </a:pPr>
            <a:r>
              <a:rPr lang="en-US" sz="2199">
                <a:solidFill>
                  <a:srgbClr val="D35625"/>
                </a:solidFill>
                <a:latin typeface="Now Bold"/>
              </a:rPr>
              <a:t>5-Linkedin learning</a:t>
            </a:r>
          </a:p>
        </p:txBody>
      </p:sp>
      <p:sp>
        <p:nvSpPr>
          <p:cNvPr name="TextBox 18" id="18"/>
          <p:cNvSpPr txBox="true"/>
          <p:nvPr/>
        </p:nvSpPr>
        <p:spPr>
          <a:xfrm rot="0">
            <a:off x="14464753" y="9147311"/>
            <a:ext cx="3212942" cy="579679"/>
          </a:xfrm>
          <a:prstGeom prst="rect">
            <a:avLst/>
          </a:prstGeom>
        </p:spPr>
        <p:txBody>
          <a:bodyPr anchor="t" rtlCol="false" tIns="0" lIns="0" bIns="0" rIns="0">
            <a:spAutoFit/>
          </a:bodyPr>
          <a:lstStyle/>
          <a:p>
            <a:pPr algn="l">
              <a:lnSpc>
                <a:spcPts val="4627"/>
              </a:lnSpc>
            </a:pPr>
            <a:r>
              <a:rPr lang="en-US" sz="3305">
                <a:solidFill>
                  <a:srgbClr val="4FC0E8"/>
                </a:solidFill>
                <a:latin typeface="Now Bold"/>
              </a:rPr>
              <a:t>6-Coursera</a:t>
            </a:r>
          </a:p>
        </p:txBody>
      </p:sp>
      <p:sp>
        <p:nvSpPr>
          <p:cNvPr name="TextBox 19" id="19"/>
          <p:cNvSpPr txBox="true"/>
          <p:nvPr/>
        </p:nvSpPr>
        <p:spPr>
          <a:xfrm rot="0">
            <a:off x="8921261" y="7253824"/>
            <a:ext cx="8647740" cy="693663"/>
          </a:xfrm>
          <a:prstGeom prst="rect">
            <a:avLst/>
          </a:prstGeom>
        </p:spPr>
        <p:txBody>
          <a:bodyPr anchor="t" rtlCol="false" tIns="0" lIns="0" bIns="0" rIns="0">
            <a:spAutoFit/>
          </a:bodyPr>
          <a:lstStyle/>
          <a:p>
            <a:pPr algn="just">
              <a:lnSpc>
                <a:spcPts val="2716"/>
              </a:lnSpc>
              <a:spcBef>
                <a:spcPct val="0"/>
              </a:spcBef>
            </a:pPr>
            <a:r>
              <a:rPr lang="en-US" sz="1940">
                <a:solidFill>
                  <a:srgbClr val="000000"/>
                </a:solidFill>
                <a:latin typeface="Arimo Bold"/>
              </a:rPr>
              <a:t>you can only audit one-off courses (you will have to pay for ones that are part of a Specialization).</a:t>
            </a:r>
          </a:p>
        </p:txBody>
      </p:sp>
      <p:sp>
        <p:nvSpPr>
          <p:cNvPr name="TextBox 20" id="20"/>
          <p:cNvSpPr txBox="true"/>
          <p:nvPr/>
        </p:nvSpPr>
        <p:spPr>
          <a:xfrm rot="0">
            <a:off x="8994645" y="8129039"/>
            <a:ext cx="8879920" cy="32575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Arimo Bold"/>
              </a:rPr>
              <a:t>“Beginner” level courses may require users to have prior knowledge of the topic. </a:t>
            </a:r>
          </a:p>
        </p:txBody>
      </p:sp>
      <p:sp>
        <p:nvSpPr>
          <p:cNvPr name="TextBox 21" id="21"/>
          <p:cNvSpPr txBox="true"/>
          <p:nvPr/>
        </p:nvSpPr>
        <p:spPr>
          <a:xfrm rot="0">
            <a:off x="9163008" y="8636346"/>
            <a:ext cx="8514687" cy="653946"/>
          </a:xfrm>
          <a:prstGeom prst="rect">
            <a:avLst/>
          </a:prstGeom>
        </p:spPr>
        <p:txBody>
          <a:bodyPr anchor="t" rtlCol="false" tIns="0" lIns="0" bIns="0" rIns="0">
            <a:spAutoFit/>
          </a:bodyPr>
          <a:lstStyle/>
          <a:p>
            <a:pPr algn="l">
              <a:lnSpc>
                <a:spcPts val="2566"/>
              </a:lnSpc>
              <a:spcBef>
                <a:spcPct val="0"/>
              </a:spcBef>
            </a:pPr>
            <a:r>
              <a:rPr lang="en-US" sz="1833">
                <a:solidFill>
                  <a:srgbClr val="000000"/>
                </a:solidFill>
                <a:latin typeface="Arimo Bold"/>
              </a:rPr>
              <a:t>Teachers may move through material quickly, which is not suitable for learners who are not familiar with the subject.</a:t>
            </a:r>
          </a:p>
        </p:txBody>
      </p:sp>
      <p:sp>
        <p:nvSpPr>
          <p:cNvPr name="TextBox 22" id="22"/>
          <p:cNvSpPr txBox="true"/>
          <p:nvPr/>
        </p:nvSpPr>
        <p:spPr>
          <a:xfrm rot="0">
            <a:off x="7123161" y="-3156"/>
            <a:ext cx="3742968" cy="1286006"/>
          </a:xfrm>
          <a:prstGeom prst="rect">
            <a:avLst/>
          </a:prstGeom>
        </p:spPr>
        <p:txBody>
          <a:bodyPr anchor="t" rtlCol="false" tIns="0" lIns="0" bIns="0" rIns="0">
            <a:spAutoFit/>
          </a:bodyPr>
          <a:lstStyle/>
          <a:p>
            <a:pPr algn="ctr">
              <a:lnSpc>
                <a:spcPts val="11045"/>
              </a:lnSpc>
              <a:spcBef>
                <a:spcPct val="0"/>
              </a:spcBef>
            </a:pPr>
            <a:r>
              <a:rPr lang="en-US" sz="6205">
                <a:solidFill>
                  <a:srgbClr val="D35625"/>
                </a:solidFill>
                <a:latin typeface="Open Sans Bold"/>
              </a:rPr>
              <a:t>E</a:t>
            </a:r>
            <a:r>
              <a:rPr lang="en-US" sz="6205">
                <a:solidFill>
                  <a:srgbClr val="D35625"/>
                </a:solidFill>
                <a:latin typeface="Open Sans Bold"/>
              </a:rPr>
              <a:t>xamples</a:t>
            </a:r>
          </a:p>
        </p:txBody>
      </p:sp>
      <p:sp>
        <p:nvSpPr>
          <p:cNvPr name="Freeform 23" id="23"/>
          <p:cNvSpPr/>
          <p:nvPr/>
        </p:nvSpPr>
        <p:spPr>
          <a:xfrm flipH="true" flipV="true" rot="5400000">
            <a:off x="0" y="0"/>
            <a:ext cx="936335" cy="936335"/>
          </a:xfrm>
          <a:custGeom>
            <a:avLst/>
            <a:gdLst/>
            <a:ahLst/>
            <a:cxnLst/>
            <a:rect r="r" b="b" t="t" l="l"/>
            <a:pathLst>
              <a:path h="936335" w="936335">
                <a:moveTo>
                  <a:pt x="936335" y="936335"/>
                </a:moveTo>
                <a:lnTo>
                  <a:pt x="0" y="936335"/>
                </a:lnTo>
                <a:lnTo>
                  <a:pt x="0" y="0"/>
                </a:lnTo>
                <a:lnTo>
                  <a:pt x="936335" y="0"/>
                </a:lnTo>
                <a:lnTo>
                  <a:pt x="936335" y="93633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true" flipV="true" rot="-10800000">
            <a:off x="0" y="936335"/>
            <a:ext cx="936335" cy="936335"/>
          </a:xfrm>
          <a:custGeom>
            <a:avLst/>
            <a:gdLst/>
            <a:ahLst/>
            <a:cxnLst/>
            <a:rect r="r" b="b" t="t" l="l"/>
            <a:pathLst>
              <a:path h="936335" w="936335">
                <a:moveTo>
                  <a:pt x="936335" y="936334"/>
                </a:moveTo>
                <a:lnTo>
                  <a:pt x="0" y="936334"/>
                </a:lnTo>
                <a:lnTo>
                  <a:pt x="0" y="0"/>
                </a:lnTo>
                <a:lnTo>
                  <a:pt x="936335" y="0"/>
                </a:lnTo>
                <a:lnTo>
                  <a:pt x="936335" y="93633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true" flipV="true" rot="-5400000">
            <a:off x="0" y="9336569"/>
            <a:ext cx="936335" cy="936335"/>
          </a:xfrm>
          <a:custGeom>
            <a:avLst/>
            <a:gdLst/>
            <a:ahLst/>
            <a:cxnLst/>
            <a:rect r="r" b="b" t="t" l="l"/>
            <a:pathLst>
              <a:path h="936335" w="936335">
                <a:moveTo>
                  <a:pt x="936335" y="936334"/>
                </a:moveTo>
                <a:lnTo>
                  <a:pt x="0" y="936334"/>
                </a:lnTo>
                <a:lnTo>
                  <a:pt x="0" y="0"/>
                </a:lnTo>
                <a:lnTo>
                  <a:pt x="936335" y="0"/>
                </a:lnTo>
                <a:lnTo>
                  <a:pt x="936335" y="936334"/>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true" flipV="true" rot="0">
            <a:off x="0" y="8400234"/>
            <a:ext cx="936335" cy="936335"/>
          </a:xfrm>
          <a:custGeom>
            <a:avLst/>
            <a:gdLst/>
            <a:ahLst/>
            <a:cxnLst/>
            <a:rect r="r" b="b" t="t" l="l"/>
            <a:pathLst>
              <a:path h="936335" w="936335">
                <a:moveTo>
                  <a:pt x="936335" y="936335"/>
                </a:moveTo>
                <a:lnTo>
                  <a:pt x="0" y="936335"/>
                </a:lnTo>
                <a:lnTo>
                  <a:pt x="0" y="0"/>
                </a:lnTo>
                <a:lnTo>
                  <a:pt x="936335" y="0"/>
                </a:lnTo>
                <a:lnTo>
                  <a:pt x="936335" y="936335"/>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08205" y="1604047"/>
            <a:ext cx="9471590" cy="993775"/>
          </a:xfrm>
          <a:prstGeom prst="rect">
            <a:avLst/>
          </a:prstGeom>
        </p:spPr>
        <p:txBody>
          <a:bodyPr anchor="t" rtlCol="false" tIns="0" lIns="0" bIns="0" rIns="0">
            <a:spAutoFit/>
          </a:bodyPr>
          <a:lstStyle/>
          <a:p>
            <a:pPr algn="ctr">
              <a:lnSpc>
                <a:spcPts val="7699"/>
              </a:lnSpc>
            </a:pPr>
            <a:r>
              <a:rPr lang="en-US" sz="6999">
                <a:solidFill>
                  <a:srgbClr val="040532"/>
                </a:solidFill>
                <a:latin typeface="Open Sans Bold"/>
              </a:rPr>
              <a:t>Why use Acadmaye?</a:t>
            </a:r>
          </a:p>
        </p:txBody>
      </p:sp>
      <p:sp>
        <p:nvSpPr>
          <p:cNvPr name="TextBox 3" id="3"/>
          <p:cNvSpPr txBox="true"/>
          <p:nvPr/>
        </p:nvSpPr>
        <p:spPr>
          <a:xfrm rot="0">
            <a:off x="1028700" y="2687996"/>
            <a:ext cx="16230600" cy="613382"/>
          </a:xfrm>
          <a:prstGeom prst="rect">
            <a:avLst/>
          </a:prstGeom>
        </p:spPr>
        <p:txBody>
          <a:bodyPr anchor="t" rtlCol="false" tIns="0" lIns="0" bIns="0" rIns="0">
            <a:spAutoFit/>
          </a:bodyPr>
          <a:lstStyle/>
          <a:p>
            <a:pPr algn="ctr">
              <a:lnSpc>
                <a:spcPts val="5041"/>
              </a:lnSpc>
            </a:pPr>
            <a:r>
              <a:rPr lang="en-US" sz="3601">
                <a:solidFill>
                  <a:srgbClr val="4FC0E8"/>
                </a:solidFill>
                <a:latin typeface="Open Sans Bold"/>
              </a:rPr>
              <a:t>Because in our platform we use a large amount of user facilites such as</a:t>
            </a:r>
          </a:p>
        </p:txBody>
      </p:sp>
      <p:sp>
        <p:nvSpPr>
          <p:cNvPr name="TextBox 4" id="4"/>
          <p:cNvSpPr txBox="true"/>
          <p:nvPr/>
        </p:nvSpPr>
        <p:spPr>
          <a:xfrm rot="0">
            <a:off x="2538688" y="3558554"/>
            <a:ext cx="13210624" cy="5294642"/>
          </a:xfrm>
          <a:prstGeom prst="rect">
            <a:avLst/>
          </a:prstGeom>
        </p:spPr>
        <p:txBody>
          <a:bodyPr anchor="t" rtlCol="false" tIns="0" lIns="0" bIns="0" rIns="0">
            <a:spAutoFit/>
          </a:bodyPr>
          <a:lstStyle/>
          <a:p>
            <a:pPr algn="ctr">
              <a:lnSpc>
                <a:spcPts val="4199"/>
              </a:lnSpc>
            </a:pPr>
            <a:r>
              <a:rPr lang="en-US" sz="2999">
                <a:solidFill>
                  <a:srgbClr val="040532"/>
                </a:solidFill>
                <a:latin typeface="Open Sans Bold"/>
              </a:rPr>
              <a:t>1- More interactive </a:t>
            </a:r>
          </a:p>
          <a:p>
            <a:pPr algn="ctr">
              <a:lnSpc>
                <a:spcPts val="4199"/>
              </a:lnSpc>
            </a:pPr>
            <a:r>
              <a:rPr lang="en-US" sz="2999">
                <a:solidFill>
                  <a:srgbClr val="040532"/>
                </a:solidFill>
                <a:latin typeface="Open Sans Bold"/>
              </a:rPr>
              <a:t>2-  Can audit one or more courses.</a:t>
            </a:r>
          </a:p>
          <a:p>
            <a:pPr algn="ctr">
              <a:lnSpc>
                <a:spcPts val="4199"/>
              </a:lnSpc>
            </a:pPr>
            <a:r>
              <a:rPr lang="en-US" sz="2999">
                <a:solidFill>
                  <a:srgbClr val="040532"/>
                </a:solidFill>
                <a:latin typeface="Open Sans Bold"/>
              </a:rPr>
              <a:t>3- Submit homework assignments.</a:t>
            </a:r>
          </a:p>
          <a:p>
            <a:pPr algn="ctr">
              <a:lnSpc>
                <a:spcPts val="4199"/>
              </a:lnSpc>
            </a:pPr>
            <a:r>
              <a:rPr lang="en-US" sz="2999">
                <a:solidFill>
                  <a:srgbClr val="040532"/>
                </a:solidFill>
                <a:latin typeface="Open Sans Bold"/>
              </a:rPr>
              <a:t>4- A lot of free Courses For EELU students.</a:t>
            </a:r>
          </a:p>
          <a:p>
            <a:pPr algn="ctr">
              <a:lnSpc>
                <a:spcPts val="4199"/>
              </a:lnSpc>
            </a:pPr>
            <a:r>
              <a:rPr lang="en-US" sz="2999">
                <a:solidFill>
                  <a:srgbClr val="040532"/>
                </a:solidFill>
                <a:latin typeface="Open Sans Bold"/>
              </a:rPr>
              <a:t>5- Have chatrooms and office hours.</a:t>
            </a:r>
          </a:p>
          <a:p>
            <a:pPr algn="ctr">
              <a:lnSpc>
                <a:spcPts val="4199"/>
              </a:lnSpc>
            </a:pPr>
            <a:r>
              <a:rPr lang="en-US" sz="2999">
                <a:solidFill>
                  <a:srgbClr val="040532"/>
                </a:solidFill>
                <a:latin typeface="Open Sans Bold"/>
              </a:rPr>
              <a:t>6- Can get certification after ending all Assignments and final exams.</a:t>
            </a:r>
          </a:p>
          <a:p>
            <a:pPr algn="ctr">
              <a:lnSpc>
                <a:spcPts val="4199"/>
              </a:lnSpc>
            </a:pPr>
            <a:r>
              <a:rPr lang="en-US" sz="2999">
                <a:solidFill>
                  <a:srgbClr val="040532"/>
                </a:solidFill>
                <a:latin typeface="Open Sans Bold"/>
              </a:rPr>
              <a:t>7- Enhance the quality of learning and teaching</a:t>
            </a:r>
          </a:p>
          <a:p>
            <a:pPr algn="ctr">
              <a:lnSpc>
                <a:spcPts val="4199"/>
              </a:lnSpc>
            </a:pPr>
            <a:r>
              <a:rPr lang="en-US" sz="2999">
                <a:solidFill>
                  <a:srgbClr val="040532"/>
                </a:solidFill>
                <a:latin typeface="Open Sans Bold"/>
              </a:rPr>
              <a:t>8- Meet the learning style or needs of students</a:t>
            </a:r>
          </a:p>
          <a:p>
            <a:pPr algn="ctr">
              <a:lnSpc>
                <a:spcPts val="4199"/>
              </a:lnSpc>
            </a:pPr>
            <a:r>
              <a:rPr lang="en-US" sz="2999">
                <a:solidFill>
                  <a:srgbClr val="040532"/>
                </a:solidFill>
                <a:latin typeface="Open Sans Bold"/>
              </a:rPr>
              <a:t>9- Enhance the quality of learning and teaching</a:t>
            </a:r>
          </a:p>
          <a:p>
            <a:pPr algn="ctr">
              <a:lnSpc>
                <a:spcPts val="4199"/>
              </a:lnSpc>
            </a:pPr>
            <a:r>
              <a:rPr lang="en-US" sz="2999">
                <a:solidFill>
                  <a:srgbClr val="040532"/>
                </a:solidFill>
                <a:latin typeface="Open Sans Bold"/>
              </a:rPr>
              <a:t>10- Meet the learning style or needs of students</a:t>
            </a:r>
          </a:p>
        </p:txBody>
      </p:sp>
      <p:grpSp>
        <p:nvGrpSpPr>
          <p:cNvPr name="Group 5" id="5"/>
          <p:cNvGrpSpPr/>
          <p:nvPr/>
        </p:nvGrpSpPr>
        <p:grpSpPr>
          <a:xfrm rot="2539980">
            <a:off x="-3190146" y="-4363139"/>
            <a:ext cx="7415398" cy="3565095"/>
            <a:chOff x="0" y="0"/>
            <a:chExt cx="660400" cy="317500"/>
          </a:xfrm>
        </p:grpSpPr>
        <p:sp>
          <p:nvSpPr>
            <p:cNvPr name="Freeform 6" id="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EA6F0D"/>
              </a:solidFill>
              <a:prstDash val="solid"/>
              <a:miter/>
            </a:ln>
          </p:spPr>
        </p:sp>
        <p:sp>
          <p:nvSpPr>
            <p:cNvPr name="TextBox 7" id="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8" id="8"/>
          <p:cNvSpPr/>
          <p:nvPr/>
        </p:nvSpPr>
        <p:spPr>
          <a:xfrm>
            <a:off x="-3693052" y="-3348498"/>
            <a:ext cx="5418429" cy="4885869"/>
          </a:xfrm>
          <a:prstGeom prst="line">
            <a:avLst/>
          </a:prstGeom>
          <a:ln cap="flat" w="28575">
            <a:solidFill>
              <a:srgbClr val="4FC0E8"/>
            </a:solidFill>
            <a:prstDash val="solid"/>
            <a:headEnd type="none" len="sm" w="sm"/>
            <a:tailEnd type="none" len="sm" w="sm"/>
          </a:ln>
        </p:spPr>
      </p:sp>
      <p:sp>
        <p:nvSpPr>
          <p:cNvPr name="AutoShape 9" id="9"/>
          <p:cNvSpPr/>
          <p:nvPr/>
        </p:nvSpPr>
        <p:spPr>
          <a:xfrm>
            <a:off x="-3892218" y="-3026205"/>
            <a:ext cx="5267858" cy="4798933"/>
          </a:xfrm>
          <a:prstGeom prst="line">
            <a:avLst/>
          </a:prstGeom>
          <a:ln cap="flat" w="28575">
            <a:solidFill>
              <a:srgbClr val="243F88"/>
            </a:solidFill>
            <a:prstDash val="solid"/>
            <a:headEnd type="none" len="sm" w="sm"/>
            <a:tailEnd type="none" len="sm" w="sm"/>
          </a:ln>
        </p:spPr>
      </p:sp>
      <p:sp>
        <p:nvSpPr>
          <p:cNvPr name="AutoShape 10" id="10"/>
          <p:cNvSpPr/>
          <p:nvPr/>
        </p:nvSpPr>
        <p:spPr>
          <a:xfrm>
            <a:off x="-4054945" y="-2659766"/>
            <a:ext cx="5088342" cy="4635397"/>
          </a:xfrm>
          <a:prstGeom prst="line">
            <a:avLst/>
          </a:prstGeom>
          <a:ln cap="flat" w="28575">
            <a:solidFill>
              <a:srgbClr val="4FC0E8"/>
            </a:solidFill>
            <a:prstDash val="solid"/>
            <a:headEnd type="none" len="sm" w="sm"/>
            <a:tailEnd type="none" len="sm" w="sm"/>
          </a:ln>
        </p:spPr>
      </p:sp>
      <p:sp>
        <p:nvSpPr>
          <p:cNvPr name="AutoShape 11" id="11"/>
          <p:cNvSpPr/>
          <p:nvPr/>
        </p:nvSpPr>
        <p:spPr>
          <a:xfrm>
            <a:off x="-4163489" y="-2268023"/>
            <a:ext cx="4903689" cy="4467181"/>
          </a:xfrm>
          <a:prstGeom prst="line">
            <a:avLst/>
          </a:prstGeom>
          <a:ln cap="flat" w="28575">
            <a:solidFill>
              <a:srgbClr val="243F88"/>
            </a:solidFill>
            <a:prstDash val="solid"/>
            <a:headEnd type="none" len="sm" w="sm"/>
            <a:tailEnd type="none" len="sm" w="sm"/>
          </a:ln>
        </p:spPr>
      </p:sp>
      <p:sp>
        <p:nvSpPr>
          <p:cNvPr name="AutoShape 12" id="12"/>
          <p:cNvSpPr/>
          <p:nvPr/>
        </p:nvSpPr>
        <p:spPr>
          <a:xfrm>
            <a:off x="-4286728" y="-1822129"/>
            <a:ext cx="4545266" cy="4140664"/>
          </a:xfrm>
          <a:prstGeom prst="line">
            <a:avLst/>
          </a:prstGeom>
          <a:ln cap="flat" w="28575">
            <a:solidFill>
              <a:srgbClr val="F9B314"/>
            </a:solidFill>
            <a:prstDash val="solid"/>
            <a:headEnd type="none" len="sm" w="sm"/>
            <a:tailEnd type="none" len="sm" w="sm"/>
          </a:ln>
        </p:spPr>
      </p:sp>
      <p:sp>
        <p:nvSpPr>
          <p:cNvPr name="Freeform 13" id="13"/>
          <p:cNvSpPr/>
          <p:nvPr/>
        </p:nvSpPr>
        <p:spPr>
          <a:xfrm flipH="false" flipV="false" rot="-10800000">
            <a:off x="16192287" y="706210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66571" y="70906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6182762" y="81744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10800000">
            <a:off x="16182762"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400000">
            <a:off x="17266571"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1296">
            <a:off x="651172" y="2035097"/>
            <a:ext cx="5279643" cy="1343909"/>
          </a:xfrm>
          <a:custGeom>
            <a:avLst/>
            <a:gdLst/>
            <a:ahLst/>
            <a:cxnLst/>
            <a:rect r="r" b="b" t="t" l="l"/>
            <a:pathLst>
              <a:path h="1343909" w="5279643">
                <a:moveTo>
                  <a:pt x="0" y="0"/>
                </a:moveTo>
                <a:lnTo>
                  <a:pt x="5279643" y="0"/>
                </a:lnTo>
                <a:lnTo>
                  <a:pt x="5279643" y="1343909"/>
                </a:lnTo>
                <a:lnTo>
                  <a:pt x="0" y="1343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19767" y="1343025"/>
            <a:ext cx="10221521" cy="1055173"/>
          </a:xfrm>
          <a:prstGeom prst="rect">
            <a:avLst/>
          </a:prstGeom>
        </p:spPr>
        <p:txBody>
          <a:bodyPr anchor="t" rtlCol="false" tIns="0" lIns="0" bIns="0" rIns="0">
            <a:spAutoFit/>
          </a:bodyPr>
          <a:lstStyle/>
          <a:p>
            <a:pPr algn="ctr">
              <a:lnSpc>
                <a:spcPts val="7372"/>
              </a:lnSpc>
            </a:pPr>
            <a:r>
              <a:rPr lang="en-US" sz="8991">
                <a:solidFill>
                  <a:srgbClr val="000000"/>
                </a:solidFill>
                <a:latin typeface="Roboto Bold"/>
              </a:rPr>
              <a:t>Analysis</a:t>
            </a:r>
          </a:p>
        </p:txBody>
      </p:sp>
      <p:sp>
        <p:nvSpPr>
          <p:cNvPr name="TextBox 4" id="4"/>
          <p:cNvSpPr txBox="true"/>
          <p:nvPr/>
        </p:nvSpPr>
        <p:spPr>
          <a:xfrm rot="0">
            <a:off x="7942822" y="800100"/>
            <a:ext cx="9649859" cy="1360170"/>
          </a:xfrm>
          <a:prstGeom prst="rect">
            <a:avLst/>
          </a:prstGeom>
        </p:spPr>
        <p:txBody>
          <a:bodyPr anchor="t" rtlCol="false" tIns="0" lIns="0" bIns="0" rIns="0">
            <a:spAutoFit/>
          </a:bodyPr>
          <a:lstStyle/>
          <a:p>
            <a:pPr algn="ctr">
              <a:lnSpc>
                <a:spcPts val="5340"/>
              </a:lnSpc>
            </a:pPr>
            <a:r>
              <a:rPr lang="en-US" sz="3000">
                <a:solidFill>
                  <a:srgbClr val="0B1320"/>
                </a:solidFill>
                <a:latin typeface="Kollektif"/>
              </a:rPr>
              <a:t>Now we will speak about the website model which mean the plan for the successful operation of a business.</a:t>
            </a:r>
          </a:p>
        </p:txBody>
      </p:sp>
      <p:sp>
        <p:nvSpPr>
          <p:cNvPr name="TextBox 5" id="5"/>
          <p:cNvSpPr txBox="true"/>
          <p:nvPr/>
        </p:nvSpPr>
        <p:spPr>
          <a:xfrm rot="0">
            <a:off x="6942394" y="3146270"/>
            <a:ext cx="10316906" cy="3388995"/>
          </a:xfrm>
          <a:prstGeom prst="rect">
            <a:avLst/>
          </a:prstGeom>
        </p:spPr>
        <p:txBody>
          <a:bodyPr anchor="t" rtlCol="false" tIns="0" lIns="0" bIns="0" rIns="0">
            <a:spAutoFit/>
          </a:bodyPr>
          <a:lstStyle/>
          <a:p>
            <a:pPr algn="ctr">
              <a:lnSpc>
                <a:spcPts val="5340"/>
              </a:lnSpc>
            </a:pPr>
            <a:r>
              <a:rPr lang="en-US" sz="3000">
                <a:solidFill>
                  <a:srgbClr val="0B1320"/>
                </a:solidFill>
                <a:latin typeface="Kollektif"/>
              </a:rPr>
              <a:t>By gathering data from studying a number of the same e-learning platform systems we had to know how it works and their advantages and disadvantages we started applying all the user operations and avoiding other platforms' cons to make academya better for our users to deal with it.</a:t>
            </a:r>
          </a:p>
        </p:txBody>
      </p:sp>
      <p:sp>
        <p:nvSpPr>
          <p:cNvPr name="TextBox 6" id="6"/>
          <p:cNvSpPr txBox="true"/>
          <p:nvPr/>
        </p:nvSpPr>
        <p:spPr>
          <a:xfrm rot="0">
            <a:off x="4200436" y="7068665"/>
            <a:ext cx="13576233" cy="1360170"/>
          </a:xfrm>
          <a:prstGeom prst="rect">
            <a:avLst/>
          </a:prstGeom>
        </p:spPr>
        <p:txBody>
          <a:bodyPr anchor="t" rtlCol="false" tIns="0" lIns="0" bIns="0" rIns="0">
            <a:spAutoFit/>
          </a:bodyPr>
          <a:lstStyle/>
          <a:p>
            <a:pPr algn="ctr">
              <a:lnSpc>
                <a:spcPts val="5340"/>
              </a:lnSpc>
            </a:pPr>
            <a:r>
              <a:rPr lang="en-US" sz="3000">
                <a:solidFill>
                  <a:srgbClr val="0B1320"/>
                </a:solidFill>
                <a:latin typeface="Kollektif"/>
              </a:rPr>
              <a:t>Functionally Our system focuses on data storage and sharable information between the instructor and his students.</a:t>
            </a:r>
          </a:p>
        </p:txBody>
      </p:sp>
      <p:sp>
        <p:nvSpPr>
          <p:cNvPr name="TextBox 7" id="7"/>
          <p:cNvSpPr txBox="true"/>
          <p:nvPr/>
        </p:nvSpPr>
        <p:spPr>
          <a:xfrm rot="0">
            <a:off x="7009089" y="1151921"/>
            <a:ext cx="680384" cy="811530"/>
          </a:xfrm>
          <a:prstGeom prst="rect">
            <a:avLst/>
          </a:prstGeom>
        </p:spPr>
        <p:txBody>
          <a:bodyPr anchor="t" rtlCol="false" tIns="0" lIns="0" bIns="0" rIns="0">
            <a:spAutoFit/>
          </a:bodyPr>
          <a:lstStyle/>
          <a:p>
            <a:pPr algn="ctr">
              <a:lnSpc>
                <a:spcPts val="6719"/>
              </a:lnSpc>
            </a:pPr>
            <a:r>
              <a:rPr lang="en-US" sz="4800">
                <a:solidFill>
                  <a:srgbClr val="0B1320"/>
                </a:solidFill>
                <a:latin typeface="Open Sans Bold"/>
              </a:rPr>
              <a:t>1-</a:t>
            </a:r>
          </a:p>
        </p:txBody>
      </p:sp>
      <p:sp>
        <p:nvSpPr>
          <p:cNvPr name="TextBox 8" id="8"/>
          <p:cNvSpPr txBox="true"/>
          <p:nvPr/>
        </p:nvSpPr>
        <p:spPr>
          <a:xfrm rot="0">
            <a:off x="6130670" y="3884095"/>
            <a:ext cx="878419" cy="821055"/>
          </a:xfrm>
          <a:prstGeom prst="rect">
            <a:avLst/>
          </a:prstGeom>
        </p:spPr>
        <p:txBody>
          <a:bodyPr anchor="t" rtlCol="false" tIns="0" lIns="0" bIns="0" rIns="0">
            <a:spAutoFit/>
          </a:bodyPr>
          <a:lstStyle/>
          <a:p>
            <a:pPr algn="ctr">
              <a:lnSpc>
                <a:spcPts val="6719"/>
              </a:lnSpc>
            </a:pPr>
            <a:r>
              <a:rPr lang="en-US" sz="4800">
                <a:solidFill>
                  <a:srgbClr val="0B1320"/>
                </a:solidFill>
                <a:latin typeface="League Spartan"/>
              </a:rPr>
              <a:t>2-</a:t>
            </a:r>
          </a:p>
        </p:txBody>
      </p:sp>
      <p:sp>
        <p:nvSpPr>
          <p:cNvPr name="TextBox 9" id="9"/>
          <p:cNvSpPr txBox="true"/>
          <p:nvPr/>
        </p:nvSpPr>
        <p:spPr>
          <a:xfrm rot="0">
            <a:off x="3766983" y="7404897"/>
            <a:ext cx="866905" cy="821055"/>
          </a:xfrm>
          <a:prstGeom prst="rect">
            <a:avLst/>
          </a:prstGeom>
        </p:spPr>
        <p:txBody>
          <a:bodyPr anchor="t" rtlCol="false" tIns="0" lIns="0" bIns="0" rIns="0">
            <a:spAutoFit/>
          </a:bodyPr>
          <a:lstStyle/>
          <a:p>
            <a:pPr algn="ctr">
              <a:lnSpc>
                <a:spcPts val="6719"/>
              </a:lnSpc>
            </a:pPr>
            <a:r>
              <a:rPr lang="en-US" sz="4800">
                <a:solidFill>
                  <a:srgbClr val="0B1320"/>
                </a:solidFill>
                <a:latin typeface="League Spartan"/>
              </a:rPr>
              <a:t>3-</a:t>
            </a:r>
          </a:p>
        </p:txBody>
      </p:sp>
      <p:grpSp>
        <p:nvGrpSpPr>
          <p:cNvPr name="Group 10" id="10"/>
          <p:cNvGrpSpPr/>
          <p:nvPr/>
        </p:nvGrpSpPr>
        <p:grpSpPr>
          <a:xfrm rot="2700000">
            <a:off x="14717180" y="8462563"/>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4FC0E8"/>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4254566" y="9282112"/>
            <a:ext cx="5185216" cy="5132702"/>
          </a:xfrm>
          <a:prstGeom prst="line">
            <a:avLst/>
          </a:prstGeom>
          <a:ln cap="flat" w="28575">
            <a:solidFill>
              <a:srgbClr val="EA6F0D"/>
            </a:solidFill>
            <a:prstDash val="solid"/>
            <a:headEnd type="none" len="sm" w="sm"/>
            <a:tailEnd type="none" len="sm" w="sm"/>
          </a:ln>
        </p:spPr>
      </p:sp>
      <p:sp>
        <p:nvSpPr>
          <p:cNvPr name="AutoShape 14" id="14"/>
          <p:cNvSpPr/>
          <p:nvPr/>
        </p:nvSpPr>
        <p:spPr>
          <a:xfrm>
            <a:off x="14040620" y="9594789"/>
            <a:ext cx="5038853" cy="5038853"/>
          </a:xfrm>
          <a:prstGeom prst="line">
            <a:avLst/>
          </a:prstGeom>
          <a:ln cap="flat" w="28575">
            <a:solidFill>
              <a:srgbClr val="4FC0E8"/>
            </a:solidFill>
            <a:prstDash val="solid"/>
            <a:headEnd type="none" len="sm" w="sm"/>
            <a:tailEnd type="none" len="sm" w="sm"/>
          </a:ln>
        </p:spPr>
      </p:sp>
      <p:sp>
        <p:nvSpPr>
          <p:cNvPr name="AutoShape 15" id="15"/>
          <p:cNvSpPr/>
          <p:nvPr/>
        </p:nvSpPr>
        <p:spPr>
          <a:xfrm>
            <a:off x="13861018" y="9953259"/>
            <a:ext cx="4867141" cy="4867141"/>
          </a:xfrm>
          <a:prstGeom prst="line">
            <a:avLst/>
          </a:prstGeom>
          <a:ln cap="flat" w="28575">
            <a:solidFill>
              <a:srgbClr val="243F88"/>
            </a:solidFill>
            <a:prstDash val="solid"/>
            <a:headEnd type="none" len="sm" w="sm"/>
            <a:tailEnd type="none" len="sm" w="sm"/>
          </a:ln>
        </p:spPr>
      </p:sp>
      <p:sp>
        <p:nvSpPr>
          <p:cNvPr name="Freeform 16" id="16"/>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DAGHvEVXS7k</dc:identifier>
  <dcterms:modified xsi:type="dcterms:W3CDTF">2011-08-01T06:04:30Z</dcterms:modified>
  <cp:revision>1</cp:revision>
  <dc:title>Academya ( Graduation Project ) Presentation</dc:title>
</cp:coreProperties>
</file>